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Default Extension="jpg" ContentType="image/jpg"/>
  <Default Extension="svg" ContentType="image/svg+xml"/>
  <Default Extension="png" ContentType="image/png"/>
  <Default Extension="gif" ContentType="image/gif"/>
  <Default Extension="m4v" ContentType="video/mp4"/>
  <Default Extension="mp4" ContentType="video/mp4"/>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Masters/slideMaster1.xml" ContentType="application/vnd.openxmlformats-officedocument.presentationml.slideMaster+xml"/>
  <Override PartName="/ppt/slides/slide1.xml" ContentType="application/vnd.openxmlformats-officedocument.presentationml.slide+xml"/>
  <Override PartName="/ppt/slideMasters/slideMaster2.xml" ContentType="application/vnd.openxmlformats-officedocument.presentationml.slideMaster+xml"/>
  <Override PartName="/ppt/slides/slide2.xml" ContentType="application/vnd.openxmlformats-officedocument.presentationml.slide+xml"/>
  <Override PartName="/ppt/slideMasters/slideMaster3.xml" ContentType="application/vnd.openxmlformats-officedocument.presentationml.slideMaster+xml"/>
  <Override PartName="/ppt/slides/slide3.xml" ContentType="application/vnd.openxmlformats-officedocument.presentationml.slide+xml"/>
  <Override PartName="/ppt/slideMasters/slideMaster4.xml" ContentType="application/vnd.openxmlformats-officedocument.presentationml.slideMaster+xml"/>
  <Override PartName="/ppt/slides/slide4.xml" ContentType="application/vnd.openxmlformats-officedocument.presentationml.slide+xml"/>
  <Override PartName="/ppt/slideMasters/slideMaster5.xml" ContentType="application/vnd.openxmlformats-officedocument.presentationml.slideMaster+xml"/>
  <Override PartName="/ppt/slides/slide5.xml" ContentType="application/vnd.openxmlformats-officedocument.presentationml.slide+xml"/>
  <Override PartName="/ppt/slideMasters/slideMaster6.xml" ContentType="application/vnd.openxmlformats-officedocument.presentationml.slideMaster+xml"/>
  <Override PartName="/ppt/slides/slide6.xml" ContentType="application/vnd.openxmlformats-officedocument.presentationml.slide+xml"/>
  <Override PartName="/ppt/slideMasters/slideMaster7.xml" ContentType="application/vnd.openxmlformats-officedocument.presentationml.slideMaster+xml"/>
  <Override PartName="/ppt/slides/slide7.xml" ContentType="application/vnd.openxmlformats-officedocument.presentationml.slide+xml"/>
  <Override PartName="/ppt/slideMasters/slideMaster8.xml" ContentType="application/vnd.openxmlformats-officedocument.presentationml.slideMaster+xml"/>
  <Override PartName="/ppt/slides/slide8.xml" ContentType="application/vnd.openxmlformats-officedocument.presentationml.slide+xml"/>
  <Override PartName="/ppt/slideMasters/slideMaster9.xml" ContentType="application/vnd.openxmlformats-officedocument.presentationml.slideMaster+xml"/>
  <Override PartName="/ppt/slides/slide9.xml" ContentType="application/vnd.openxmlformats-officedocument.presentationml.slide+xml"/>
  <Override PartName="/ppt/slideMasters/slideMaster10.xml" ContentType="application/vnd.openxmlformats-officedocument.presentationml.slideMaster+xml"/>
  <Override PartName="/ppt/slides/slide10.xml" ContentType="application/vnd.openxmlformats-officedocument.presentationml.slide+xml"/>
  <Override PartName="/ppt/slideMasters/slideMaster11.xml" ContentType="application/vnd.openxmlformats-officedocument.presentationml.slideMaster+xml"/>
  <Override PartName="/ppt/slides/slide11.xml" ContentType="application/vnd.openxmlformats-officedocument.presentationml.slide+xml"/>
  <Override PartName="/ppt/slideMasters/slideMaster12.xml" ContentType="application/vnd.openxmlformats-officedocument.presentationml.slideMaster+xml"/>
  <Override PartName="/ppt/slides/slide12.xml" ContentType="application/vnd.openxmlformats-officedocument.presentationml.slide+xml"/>
  <Override PartName="/ppt/slideMasters/slideMaster13.xml" ContentType="application/vnd.openxmlformats-officedocument.presentationml.slideMaster+xml"/>
  <Override PartName="/ppt/slides/slide13.xml" ContentType="application/vnd.openxmlformats-officedocument.presentationml.slide+xml"/>
  <Override PartName="/ppt/slideMasters/slideMaster14.xml" ContentType="application/vnd.openxmlformats-officedocument.presentationml.slideMaster+xml"/>
  <Override PartName="/ppt/slides/slide14.xml" ContentType="application/vnd.openxmlformats-officedocument.presentationml.slide+xml"/>
  <Override PartName="/ppt/slideMasters/slideMaster15.xml" ContentType="application/vnd.openxmlformats-officedocument.presentationml.slideMaster+xml"/>
  <Override PartName="/ppt/slides/slide15.xml" ContentType="application/vnd.openxmlformats-officedocument.presentationml.slide+xml"/>
  <Override PartName="/ppt/slideMasters/slideMaster16.xml" ContentType="application/vnd.openxmlformats-officedocument.presentationml.slideMaster+xml"/>
  <Override PartName="/ppt/slides/slide16.xml" ContentType="application/vnd.openxmlformats-officedocument.presentationml.slide+xml"/>
  <Override PartName="/ppt/slideMasters/slideMaster17.xml" ContentType="application/vnd.openxmlformats-officedocument.presentationml.slideMaster+xml"/>
  <Override PartName="/ppt/slides/slide17.xml" ContentType="application/vnd.openxmlformats-officedocument.presentationml.slide+xml"/>
  <Override PartName="/ppt/slideMasters/slideMaster18.xml" ContentType="application/vnd.openxmlformats-officedocument.presentationml.slideMaster+xml"/>
  <Override PartName="/ppt/slides/slide18.xml" ContentType="application/vnd.openxmlformats-officedocument.presentationml.slide+xml"/>
  <Override PartName="/ppt/slideMasters/slideMaster19.xml" ContentType="application/vnd.openxmlformats-officedocument.presentationml.slideMaster+xml"/>
  <Override PartName="/ppt/slides/slide19.xml" ContentType="application/vnd.openxmlformats-officedocument.presentationml.slide+xml"/>
  <Override PartName="/ppt/slideMasters/slideMaster20.xml" ContentType="application/vnd.openxmlformats-officedocument.presentationml.slideMaster+xml"/>
  <Override PartName="/ppt/slides/slide20.xml" ContentType="application/vnd.openxmlformats-officedocument.presentationml.slide+xml"/>
  <Override PartName="/ppt/slideMasters/slideMaster21.xml" ContentType="application/vnd.openxmlformats-officedocument.presentationml.slideMaster+xml"/>
  <Override PartName="/ppt/slides/slide21.xml" ContentType="application/vnd.openxmlformats-officedocument.presentationml.slide+xml"/>
  <Override PartName="/ppt/slideMasters/slideMaster22.xml" ContentType="application/vnd.openxmlformats-officedocument.presentationml.slideMaster+xml"/>
  <Override PartName="/ppt/slides/slide22.xml" ContentType="application/vnd.openxmlformats-officedocument.presentationml.slide+xml"/>
  <Override PartName="/ppt/slideMasters/slideMaster23.xml" ContentType="application/vnd.openxmlformats-officedocument.presentationml.slideMaster+xml"/>
  <Override PartName="/ppt/slides/slide23.xml" ContentType="application/vnd.openxmlformats-officedocument.presentationml.slide+xml"/>
  <Override PartName="/ppt/slideMasters/slideMaster24.xml" ContentType="application/vnd.openxmlformats-officedocument.presentationml.slideMaster+xml"/>
  <Override PartName="/ppt/slides/slide24.xml" ContentType="application/vnd.openxmlformats-officedocument.presentationml.slide+xml"/>
  <Override PartName="/ppt/slideMasters/slideMaster25.xml" ContentType="application/vnd.openxmlformats-officedocument.presentationml.slideMaster+xml"/>
  <Override PartName="/ppt/slides/slide25.xml" ContentType="application/vnd.openxmlformats-officedocument.presentationml.slide+xml"/>
  <Override PartName="/ppt/slideMasters/slideMaster26.xml" ContentType="application/vnd.openxmlformats-officedocument.presentationml.slideMaster+xml"/>
  <Override PartName="/ppt/slides/slide26.xml" ContentType="application/vnd.openxmlformats-officedocument.presentationml.slide+xml"/>
  <Override PartName="/ppt/slideMasters/slideMaster27.xml" ContentType="application/vnd.openxmlformats-officedocument.presentationml.slideMaster+xml"/>
  <Override PartName="/ppt/slides/slide27.xml" ContentType="application/vnd.openxmlformats-officedocument.presentationml.slide+xml"/>
  <Override PartName="/ppt/slideMasters/slideMaster28.xml" ContentType="application/vnd.openxmlformats-officedocument.presentationml.slideMaster+xml"/>
  <Override PartName="/ppt/slides/slide28.xml" ContentType="application/vnd.openxmlformats-officedocument.presentationml.slide+xml"/>
  <Override PartName="/ppt/slideMasters/slideMaster29.xml" ContentType="application/vnd.openxmlformats-officedocument.presentationml.slideMaster+xml"/>
  <Override PartName="/ppt/slides/slide29.xml" ContentType="application/vnd.openxmlformats-officedocument.presentationml.slide+xml"/>
  <Override PartName="/ppt/slideMasters/slideMaster30.xml" ContentType="application/vnd.openxmlformats-officedocument.presentationml.slideMaster+xml"/>
  <Override PartName="/ppt/slides/slide30.xml" ContentType="application/vnd.openxmlformats-officedocument.presentationml.slide+xml"/>
  <Override PartName="/ppt/slideMasters/slideMaster31.xml" ContentType="application/vnd.openxmlformats-officedocument.presentationml.slideMaster+xml"/>
  <Override PartName="/ppt/slides/slide31.xml" ContentType="application/vnd.openxmlformats-officedocument.presentationml.slide+xml"/>
  <Override PartName="/ppt/slideMasters/slideMaster32.xml" ContentType="application/vnd.openxmlformats-officedocument.presentationml.slideMaster+xml"/>
  <Override PartName="/ppt/slides/slide32.xml" ContentType="application/vnd.openxmlformats-officedocument.presentationml.slide+xml"/>
  <Override PartName="/ppt/slideMasters/slideMaster33.xml" ContentType="application/vnd.openxmlformats-officedocument.presentationml.slideMaster+xml"/>
  <Override PartName="/ppt/slides/slide33.xml" ContentType="application/vnd.openxmlformats-officedocument.presentationml.slide+xml"/>
  <Override PartName="/ppt/slideMasters/slideMaster34.xml" ContentType="application/vnd.openxmlformats-officedocument.presentationml.slideMaster+xml"/>
  <Override PartName="/ppt/slides/slide34.xml" ContentType="application/vnd.openxmlformats-officedocument.presentationml.slide+xml"/>
  <Override PartName="/ppt/slideMasters/slideMaster35.xml" ContentType="application/vnd.openxmlformats-officedocument.presentationml.slideMaster+xml"/>
  <Override PartName="/ppt/slides/slide35.xml" ContentType="application/vnd.openxmlformats-officedocument.presentationml.slide+xml"/>
  <Override PartName="/ppt/slideMasters/slideMaster36.xml" ContentType="application/vnd.openxmlformats-officedocument.presentationml.slideMaster+xml"/>
  <Override PartName="/ppt/slides/slide36.xml" ContentType="application/vnd.openxmlformats-officedocument.presentationml.slide+xml"/>
  <Override PartName="/ppt/slideMasters/slideMaster37.xml" ContentType="application/vnd.openxmlformats-officedocument.presentationml.slideMaster+xml"/>
  <Override PartName="/ppt/slides/slide37.xml" ContentType="application/vnd.openxmlformats-officedocument.presentationml.slide+xml"/>
  <Override PartName="/ppt/slideMasters/slideMaster38.xml" ContentType="application/vnd.openxmlformats-officedocument.presentationml.slideMaster+xml"/>
  <Override PartName="/ppt/slides/slide38.xml" ContentType="application/vnd.openxmlformats-officedocument.presentationml.slide+xml"/>
  <Override PartName="/ppt/slideMasters/slideMaster39.xml" ContentType="application/vnd.openxmlformats-officedocument.presentationml.slideMaster+xml"/>
  <Override PartName="/ppt/slides/slide39.xml" ContentType="application/vnd.openxmlformats-officedocument.presentationml.slide+xml"/>
  <Override PartName="/ppt/slideMasters/slideMaster40.xml" ContentType="application/vnd.openxmlformats-officedocument.presentationml.slideMaster+xml"/>
  <Override PartName="/ppt/slides/slide40.xml" ContentType="application/vnd.openxmlformats-officedocument.presentationml.slide+xml"/>
  <Override PartName="/ppt/slideMasters/slideMaster41.xml" ContentType="application/vnd.openxmlformats-officedocument.presentationml.slideMaster+xml"/>
  <Override PartName="/ppt/slides/slide41.xml" ContentType="application/vnd.openxmlformats-officedocument.presentationml.slide+xml"/>
  <Override PartName="/ppt/slideMasters/slideMaster42.xml" ContentType="application/vnd.openxmlformats-officedocument.presentationml.slideMaster+xml"/>
  <Override PartName="/ppt/slides/slide42.xml" ContentType="application/vnd.openxmlformats-officedocument.presentationml.slide+xml"/>
  <Override PartName="/ppt/slideMasters/slideMaster43.xml" ContentType="application/vnd.openxmlformats-officedocument.presentationml.slideMaster+xml"/>
  <Override PartName="/ppt/slides/slide43.xml" ContentType="application/vnd.openxmlformats-officedocument.presentationml.slide+xml"/>
  <Override PartName="/ppt/slideMasters/slideMaster44.xml" ContentType="application/vnd.openxmlformats-officedocument.presentationml.slideMaster+xml"/>
  <Override PartName="/ppt/slides/slide44.xml" ContentType="application/vnd.openxmlformats-officedocument.presentationml.slide+xml"/>
  <Override PartName="/ppt/slideMasters/slideMaster45.xml" ContentType="application/vnd.openxmlformats-officedocument.presentationml.slideMaster+xml"/>
  <Override PartName="/ppt/slides/slide45.xml" ContentType="application/vnd.openxmlformats-officedocument.presentationml.slide+xml"/>
  <Override PartName="/ppt/slideMasters/slideMaster46.xml" ContentType="application/vnd.openxmlformats-officedocument.presentationml.slideMaster+xml"/>
  <Override PartName="/ppt/slides/slide46.xml" ContentType="application/vnd.openxmlformats-officedocument.presentationml.slide+xml"/>
  <Override PartName="/ppt/slideMasters/slideMaster47.xml" ContentType="application/vnd.openxmlformats-officedocument.presentationml.slideMaster+xml"/>
  <Override PartName="/ppt/slides/slide47.xml" ContentType="application/vnd.openxmlformats-officedocument.presentationml.slide+xml"/>
  <Override PartName="/ppt/slideMasters/slideMaster48.xml" ContentType="application/vnd.openxmlformats-officedocument.presentationml.slideMaster+xml"/>
  <Override PartName="/ppt/slides/slide48.xml" ContentType="application/vnd.openxmlformats-officedocument.presentationml.slide+xml"/>
  <Override PartName="/ppt/slideMasters/slideMaster49.xml" ContentType="application/vnd.openxmlformats-officedocument.presentationml.slideMaster+xml"/>
  <Override PartName="/ppt/slides/slide49.xml" ContentType="application/vnd.openxmlformats-officedocument.presentationml.slide+xml"/>
  <Override PartName="/ppt/slideMasters/slideMaster50.xml" ContentType="application/vnd.openxmlformats-officedocument.presentationml.slideMaster+xml"/>
  <Override PartName="/ppt/slides/slide50.xml" ContentType="application/vnd.openxmlformats-officedocument.presentationml.slide+xml"/>
  <Override PartName="/ppt/slideMasters/slideMaster51.xml" ContentType="application/vnd.openxmlformats-officedocument.presentationml.slideMaster+xml"/>
  <Override PartName="/ppt/slides/slide51.xml" ContentType="application/vnd.openxmlformats-officedocument.presentationml.slide+xml"/>
  <Override PartName="/ppt/slideMasters/slideMaster52.xml" ContentType="application/vnd.openxmlformats-officedocument.presentationml.slideMaster+xml"/>
  <Override PartName="/ppt/slides/slide52.xml" ContentType="application/vnd.openxmlformats-officedocument.presentationml.slide+xml"/>
  <Override PartName="/ppt/slideMasters/slideMaster53.xml" ContentType="application/vnd.openxmlformats-officedocument.presentationml.slideMaster+xml"/>
  <Override PartName="/ppt/slides/slide53.xml" ContentType="application/vnd.openxmlformats-officedocument.presentationml.slide+xml"/>
  <Override PartName="/ppt/slideMasters/slideMaster54.xml" ContentType="application/vnd.openxmlformats-officedocument.presentationml.slideMaster+xml"/>
  <Override PartName="/ppt/slides/slide54.xml" ContentType="application/vnd.openxmlformats-officedocument.presentationml.slide+xml"/>
  <Override PartName="/ppt/slideMasters/slideMaster55.xml" ContentType="application/vnd.openxmlformats-officedocument.presentationml.slideMaster+xml"/>
  <Override PartName="/ppt/slides/slide55.xml" ContentType="application/vnd.openxmlformats-officedocument.presentationml.slide+xml"/>
  <Override PartName="/ppt/slideMasters/slideMaster56.xml" ContentType="application/vnd.openxmlformats-officedocument.presentationml.slideMaster+xml"/>
  <Override PartName="/ppt/slides/slide56.xml" ContentType="application/vnd.openxmlformats-officedocument.presentationml.slide+xml"/>
  <Override PartName="/ppt/slideMasters/slideMaster57.xml" ContentType="application/vnd.openxmlformats-officedocument.presentationml.slideMaster+xml"/>
  <Override PartName="/ppt/slides/slide57.xml" ContentType="application/vnd.openxmlformats-officedocument.presentationml.slide+xml"/>
  <Override PartName="/ppt/slideMasters/slideMaster58.xml" ContentType="application/vnd.openxmlformats-officedocument.presentationml.slideMaster+xml"/>
  <Override PartName="/ppt/slides/slide58.xml" ContentType="application/vnd.openxmlformats-officedocument.presentationml.slide+xml"/>
  <Override PartName="/ppt/slideMasters/slideMaster59.xml" ContentType="application/vnd.openxmlformats-officedocument.presentationml.slideMaster+xml"/>
  <Override PartName="/ppt/slides/slide59.xml" ContentType="application/vnd.openxmlformats-officedocument.presentationml.slide+xml"/>
  <Override PartName="/ppt/slideMasters/slideMaster60.xml" ContentType="application/vnd.openxmlformats-officedocument.presentationml.slideMaster+xml"/>
  <Override PartName="/ppt/slides/slide60.xml" ContentType="application/vnd.openxmlformats-officedocument.presentationml.slide+xml"/>
  <Override PartName="/ppt/slideMasters/slideMaster61.xml" ContentType="application/vnd.openxmlformats-officedocument.presentationml.slideMaster+xml"/>
  <Override PartName="/ppt/slides/slide61.xml" ContentType="application/vnd.openxmlformats-officedocument.presentationml.slide+xml"/>
  <Override PartName="/ppt/slideMasters/slideMaster62.xml" ContentType="application/vnd.openxmlformats-officedocument.presentationml.slideMaster+xml"/>
  <Override PartName="/ppt/slides/slide62.xml" ContentType="application/vnd.openxmlformats-officedocument.presentationml.slide+xml"/>
  <Override PartName="/ppt/slideMasters/slideMaster63.xml" ContentType="application/vnd.openxmlformats-officedocument.presentationml.slideMaster+xml"/>
  <Override PartName="/ppt/slides/slide63.xml" ContentType="application/vnd.openxmlformats-officedocument.presentationml.slide+xml"/>
  <Override PartName="/ppt/slideMasters/slideMaster64.xml" ContentType="application/vnd.openxmlformats-officedocument.presentationml.slideMaster+xml"/>
  <Override PartName="/ppt/slides/slide64.xml" ContentType="application/vnd.openxmlformats-officedocument.presentationml.slide+xml"/>
  <Override PartName="/ppt/slideMasters/slideMaster65.xml" ContentType="application/vnd.openxmlformats-officedocument.presentationml.slideMaster+xml"/>
  <Override PartName="/ppt/slides/slide65.xml" ContentType="application/vnd.openxmlformats-officedocument.presentationml.slide+xml"/>
  <Override PartName="/ppt/slideMasters/slideMaster66.xml" ContentType="application/vnd.openxmlformats-officedocument.presentationml.slideMaster+xml"/>
  <Override PartName="/ppt/slides/slide66.xml" ContentType="application/vnd.openxmlformats-officedocument.presentationml.slide+xml"/>
  <Override PartName="/ppt/slideMasters/slideMaster67.xml" ContentType="application/vnd.openxmlformats-officedocument.presentationml.slideMaster+xml"/>
  <Override PartName="/ppt/slides/slide67.xml" ContentType="application/vnd.openxmlformats-officedocument.presentationml.slide+xml"/>
  <Override PartName="/ppt/slideMasters/slideMaster68.xml" ContentType="application/vnd.openxmlformats-officedocument.presentationml.slideMaster+xml"/>
  <Override PartName="/ppt/slides/slide68.xml" ContentType="application/vnd.openxmlformats-officedocument.presentationml.slide+xml"/>
  <Override PartName="/ppt/slideMasters/slideMaster69.xml" ContentType="application/vnd.openxmlformats-officedocument.presentationml.slideMaster+xml"/>
  <Override PartName="/ppt/slides/slide6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
		<Relationship Id="rId1" Type="http://schemas.openxmlformats.org/officeDocument/2006/relationships/extended-properties" Target="docProps/app.xml"/>
		<Relationship Id="rId2" Type="http://schemas.openxmlformats.org/package/2006/relationships/metadata/core-properties" Target="docProps/core.xml"/>
		<Relationship Id="rId3"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Lst>
  <p:notesMasterIdLst>
    <p:notesMasterId r:id="rId71"/>
  </p:notesMasterIdLst>
  <p:sldSz cx="9144000" cy="5143500"/>
  <p:notesSz cx="5143500" cy="9144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70" Type="http://schemas.openxmlformats.org/officeDocument/2006/relationships/slide" Target="slides/slide69.xml"/><Relationship Id="rId71" Type="http://schemas.openxmlformats.org/officeDocument/2006/relationships/notesMaster" Target="notesMasters/notesMaster1.xml"/><Relationship Id="rId72" Type="http://schemas.openxmlformats.org/officeDocument/2006/relationships/presProps" Target="presProps.xml"/><Relationship Id="rId73" Type="http://schemas.openxmlformats.org/officeDocument/2006/relationships/viewProps" Target="viewProps.xml"/><Relationship Id="rId74" Type="http://schemas.openxmlformats.org/officeDocument/2006/relationships/theme" Target="theme/theme1.xml"/><Relationship Id="rId75" Type="http://schemas.openxmlformats.org/officeDocument/2006/relationships/tableStyles" Target="tableStyles.xml"/></Relationships>
</file>

<file path=ppt/notesMasters/_rels/notesMaster1.xml.rels><?xml version="1.0" encoding="UTF-8" standalone="yes"?>
<Relationships xmlns="http://schemas.openxmlformats.org/package/2006/relationships">
		<Relationship Id="rId1" Type="http://schemas.openxmlformats.org/officeDocument/2006/relationships/theme" Target="../theme/theme1.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7/23/19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_rels/notesSlide1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0.xml"/>
		</Relationships>
</file>

<file path=ppt/notesSlides/_rels/notesSlide1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1.xml"/>
		</Relationships>
</file>

<file path=ppt/notesSlides/_rels/notesSlide1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2.xml"/>
		</Relationships>
</file>

<file path=ppt/notesSlides/_rels/notesSlide1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3.xml"/>
		</Relationships>
</file>

<file path=ppt/notesSlides/_rels/notesSlide1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4.xml"/>
		</Relationships>
</file>

<file path=ppt/notesSlides/_rels/notesSlide1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5.xml"/>
		</Relationships>
</file>

<file path=ppt/notesSlides/_rels/notesSlide1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6.xml"/>
		</Relationships>
</file>

<file path=ppt/notesSlides/_rels/notesSlide1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7.xml"/>
		</Relationships>
</file>

<file path=ppt/notesSlides/_rels/notesSlide1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8.xml"/>
		</Relationships>
</file>

<file path=ppt/notesSlides/_rels/notesSlide1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9.xml"/>
		</Relationships>
</file>

<file path=ppt/notesSlides/_rels/notesSlide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xml"/>
		</Relationships>
</file>

<file path=ppt/notesSlides/_rels/notesSlide2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0.xml"/>
		</Relationships>
</file>

<file path=ppt/notesSlides/_rels/notesSlide2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1.xml"/>
		</Relationships>
</file>

<file path=ppt/notesSlides/_rels/notesSlide2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2.xml"/>
		</Relationships>
</file>

<file path=ppt/notesSlides/_rels/notesSlide2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3.xml"/>
		</Relationships>
</file>

<file path=ppt/notesSlides/_rels/notesSlide2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4.xml"/>
		</Relationships>
</file>

<file path=ppt/notesSlides/_rels/notesSlide2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5.xml"/>
		</Relationships>
</file>

<file path=ppt/notesSlides/_rels/notesSlide2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6.xml"/>
		</Relationships>
</file>

<file path=ppt/notesSlides/_rels/notesSlide2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7.xml"/>
		</Relationships>
</file>

<file path=ppt/notesSlides/_rels/notesSlide2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8.xml"/>
		</Relationships>
</file>

<file path=ppt/notesSlides/_rels/notesSlide2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9.xml"/>
		</Relationships>
</file>

<file path=ppt/notesSlides/_rels/notesSlide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xml"/>
		</Relationships>
</file>

<file path=ppt/notesSlides/_rels/notesSlide3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0.xml"/>
		</Relationships>
</file>

<file path=ppt/notesSlides/_rels/notesSlide3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1.xml"/>
		</Relationships>
</file>

<file path=ppt/notesSlides/_rels/notesSlide3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2.xml"/>
		</Relationships>
</file>

<file path=ppt/notesSlides/_rels/notesSlide3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3.xml"/>
		</Relationships>
</file>

<file path=ppt/notesSlides/_rels/notesSlide3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4.xml"/>
		</Relationships>
</file>

<file path=ppt/notesSlides/_rels/notesSlide3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5.xml"/>
		</Relationships>
</file>

<file path=ppt/notesSlides/_rels/notesSlide3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6.xml"/>
		</Relationships>
</file>

<file path=ppt/notesSlides/_rels/notesSlide3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7.xml"/>
		</Relationships>
</file>

<file path=ppt/notesSlides/_rels/notesSlide3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8.xml"/>
		</Relationships>
</file>

<file path=ppt/notesSlides/_rels/notesSlide3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9.xml"/>
		</Relationships>
</file>

<file path=ppt/notesSlides/_rels/notesSlide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xml"/>
		</Relationships>
</file>

<file path=ppt/notesSlides/_rels/notesSlide4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0.xml"/>
		</Relationships>
</file>

<file path=ppt/notesSlides/_rels/notesSlide4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1.xml"/>
		</Relationships>
</file>

<file path=ppt/notesSlides/_rels/notesSlide4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2.xml"/>
		</Relationships>
</file>

<file path=ppt/notesSlides/_rels/notesSlide4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3.xml"/>
		</Relationships>
</file>

<file path=ppt/notesSlides/_rels/notesSlide4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4.xml"/>
		</Relationships>
</file>

<file path=ppt/notesSlides/_rels/notesSlide4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5.xml"/>
		</Relationships>
</file>

<file path=ppt/notesSlides/_rels/notesSlide4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6.xml"/>
		</Relationships>
</file>

<file path=ppt/notesSlides/_rels/notesSlide4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7.xml"/>
		</Relationships>
</file>

<file path=ppt/notesSlides/_rels/notesSlide4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8.xml"/>
		</Relationships>
</file>

<file path=ppt/notesSlides/_rels/notesSlide4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9.xml"/>
		</Relationships>
</file>

<file path=ppt/notesSlides/_rels/notesSlide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xml"/>
		</Relationships>
</file>

<file path=ppt/notesSlides/_rels/notesSlide5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0.xml"/>
		</Relationships>
</file>

<file path=ppt/notesSlides/_rels/notesSlide5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1.xml"/>
		</Relationships>
</file>

<file path=ppt/notesSlides/_rels/notesSlide5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2.xml"/>
		</Relationships>
</file>

<file path=ppt/notesSlides/_rels/notesSlide5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3.xml"/>
		</Relationships>
</file>

<file path=ppt/notesSlides/_rels/notesSlide5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4.xml"/>
		</Relationships>
</file>

<file path=ppt/notesSlides/_rels/notesSlide5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5.xml"/>
		</Relationships>
</file>

<file path=ppt/notesSlides/_rels/notesSlide5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6.xml"/>
		</Relationships>
</file>

<file path=ppt/notesSlides/_rels/notesSlide5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7.xml"/>
		</Relationships>
</file>

<file path=ppt/notesSlides/_rels/notesSlide5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8.xml"/>
		</Relationships>
</file>

<file path=ppt/notesSlides/_rels/notesSlide5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9.xml"/>
		</Relationships>
</file>

<file path=ppt/notesSlides/_rels/notesSlide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xml"/>
		</Relationships>
</file>

<file path=ppt/notesSlides/_rels/notesSlide6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0.xml"/>
		</Relationships>
</file>

<file path=ppt/notesSlides/_rels/notesSlide6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1.xml"/>
		</Relationships>
</file>

<file path=ppt/notesSlides/_rels/notesSlide6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2.xml"/>
		</Relationships>
</file>

<file path=ppt/notesSlides/_rels/notesSlide6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3.xml"/>
		</Relationships>
</file>

<file path=ppt/notesSlides/_rels/notesSlide6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4.xml"/>
		</Relationships>
</file>

<file path=ppt/notesSlides/_rels/notesSlide6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5.xml"/>
		</Relationships>
</file>

<file path=ppt/notesSlides/_rels/notesSlide6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6.xml"/>
		</Relationships>
</file>

<file path=ppt/notesSlides/_rels/notesSlide6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7.xml"/>
		</Relationships>
</file>

<file path=ppt/notesSlides/_rels/notesSlide6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8.xml"/>
		</Relationships>
</file>

<file path=ppt/notesSlides/_rels/notesSlide6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9.xml"/>
		</Relationships>
</file>

<file path=ppt/notesSlides/_rels/notesSlide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xml"/>
		</Relationships>
</file>

<file path=ppt/notesSlides/_rels/notesSlide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xml"/>
		</Relationships>
</file>

<file path=ppt/notesSlides/_rels/notesSlide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TIA/EIA-568 defines which conductor lands on which of the eight pins. Two schemes exist, and they differ only in that the orange and green pairs are swapped. Either is correct; mixing them on the two ends of one cable is what makes a crossover.</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Most terminations that fail certification fail for one of four reasons, and all four are workmanship rather than materials. Learn to spot them on your own work before the tester does.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laboratory needs patch cords for a new bench. You are to make two straight-through cords and one crossover, and prove each one before it is issued.</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Revise by making cords until you pass first time without checking the colour chart. Being able to recite the pin order is not the competency — producing a termination that certifies is. Keep every test record; the assessor will ask to see it.</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By the end of this outcome you will be able to observe the required safety measures, mount and interconnect network devices to a design, route and dress cable to standard, apply an IP addressing scheme, and verify that the network you have built works.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Cabling work puts you in ceilings, under floors and inside cabinets that may be live. The safety measures are not generic advice — they are performance criteria you will be assessed on, and the assessor will stop a practical for an unsafe act.</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cabinet that is neat is not just tidy; it is maintainable. Marks are awarded for the arrangement because the arrangement is what a technician has to work with three years later at two in the morning.</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Every device on the network needs an address, a mask that tells it which addresses are local, and a gateway for everything else. Subnetting borrows host bits to create more, smaller networks — usually to separate departments, or to keep broadcast domains small.</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 have not finished when the cables are in. You have finished when you can show, and record, that traffic passes. Work outwards from the node: prove each layer before moving to the next.</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 are handed a switch, a router, two workstations, a patch panel and the cabling you terminated in Outcome 1. Build a working network and prove it.</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verification sequence is what separates a pass from a fail here. Anyone can plug cables in; the competency is proving, in order, that each layer works and recording the evidence. Practise until the sequence is automatic.</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By the end of this outcome you will be able to select and use network monitoring tools, monitor performance against a plan, diagnose faults using a structured procedure, repair or replace faulty components, and document the work to workplace standard.</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Different tools answer different questions. Reaching for the wrong one wastes time; a protocol analyser will not tell you that a cable is broken, and a cable tester will not tell you that a link is congested.</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Monitoring only means something against a baseline. Take readings when the network is known-good, and the same readings later tell you what has changed.</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Faults are found by narrowing the field, not by guessing. Work from the symptom outwards, and change one thing at a time so you know which change fixed it.</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Replacing a component on a live network is a planned operation, not a reflex. The record you leave behind is part of the job.</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By the end of this outcome you will be able to select the correct devices, media and tools for a cabling job, and terminate UTP cable onto RJ-45 connectors, outlets and patch panels to TIA/EIA-568, testing every termination you make.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assessor introduces one fault into the network you built in Outcome 2. You must find it, fix it, prove it and record it.</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 are marked on the procedure as much as on the answer. A candidate who finds the fault by luck, without a structured search, has not shown the competency. Talk the assessor through your reasoning as you work.</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six-person office is moving into a new suite. It needs six data outlets, a floor cabinet with a patch panel and switch, a router to the ISP service, an addressing plan, and a documentation pack at handover.</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network is classified first by the area it covers and then by the shape in which its nodes are joined. A LAN covers one building or site and is owned by the organisation; a WAN spans towns or countries and usually rides on a service provider's links; a MAN sits between the two, across a city. The topology is the arrangement of the nodes, and it decides how a fault spreads.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Terminate two horizontal runs, connect them into a working network with two workstations and a router, apply an addressing plan, and diagnose a fault introduced by the assessor.</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Media choice is decided by distance, the electrical environment and the bandwidth you must carry. Getting it wrong is expensive because the horizontal cable is buried in the fabric of the building and is not easily replaced.</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0F172A"/>
        </a:solidFill>
      </p:bgPr>
    </p:bg>
    <p:spTree>
      <p:nvGrpSpPr>
        <p:cNvPr id="1" name=""/>
        <p:cNvGrpSpPr/>
        <p:nvPr/>
      </p:nvGrpSpPr>
      <p:grpSpPr>
        <a:xfrm>
          <a:off x="0" y="0"/>
          <a:ext cx="0" cy="0"/>
          <a:chOff x="0" y="0"/>
          <a:chExt cx="0" cy="0"/>
        </a:xfrm>
      </p:grpSpPr>
      <p:sp>
        <p:nvSpPr>
          <p:cNvPr id="2" name="Text 0"/>
          <p:cNvSpPr/>
          <p:nvPr/>
        </p:nvSpPr>
        <p:spPr>
          <a:xfrm>
            <a:off x="548640" y="1463040"/>
            <a:ext cx="8046720" cy="1371600"/>
          </a:xfrm>
          <a:prstGeom prst="rect">
            <a:avLst/>
          </a:prstGeom>
          <a:noFill/>
          <a:ln/>
        </p:spPr>
        <p:txBody>
          <a:bodyPr wrap="square" rtlCol="0" anchor="ctr"/>
          <a:lstStyle/>
          <a:p>
            <a:pPr algn="ctr" indent="0" marL="0">
              <a:buNone/>
            </a:pPr>
            <a:r>
              <a:rPr lang="en-US" sz="3600" b="1" dirty="0">
                <a:solidFill>
                  <a:srgbClr val="FFFFFF"/>
                </a:solidFill>
              </a:rPr>
              <a:t>COMPUTER NETWORK SETUP</a:t>
            </a:r>
            <a:endParaRPr lang="en-US" sz="3600" dirty="0"/>
          </a:p>
        </p:txBody>
      </p:sp>
      <p:sp>
        <p:nvSpPr>
          <p:cNvPr id="3" name="Shape 1"/>
          <p:cNvSpPr/>
          <p:nvPr/>
        </p:nvSpPr>
        <p:spPr>
          <a:xfrm>
            <a:off x="3657600" y="2880360"/>
            <a:ext cx="1828800" cy="54864"/>
          </a:xfrm>
          <a:prstGeom prst="rect">
            <a:avLst/>
          </a:prstGeom>
          <a:solidFill>
            <a:srgbClr val="F59E0B"/>
          </a:solidFill>
          <a:ln/>
        </p:spPr>
      </p:sp>
      <p:sp>
        <p:nvSpPr>
          <p:cNvPr id="4" name="Text 2"/>
          <p:cNvSpPr/>
          <p:nvPr/>
        </p:nvSpPr>
        <p:spPr>
          <a:xfrm>
            <a:off x="548640" y="3063240"/>
            <a:ext cx="8046720" cy="457200"/>
          </a:xfrm>
          <a:prstGeom prst="rect">
            <a:avLst/>
          </a:prstGeom>
          <a:noFill/>
          <a:ln/>
        </p:spPr>
        <p:txBody>
          <a:bodyPr wrap="square" rtlCol="0" anchor="ctr"/>
          <a:lstStyle/>
          <a:p>
            <a:pPr algn="ctr" indent="0" marL="0">
              <a:buNone/>
            </a:pPr>
            <a:r>
              <a:rPr lang="en-US" sz="2000" dirty="0">
                <a:solidFill>
                  <a:srgbClr val="F59E0B"/>
                </a:solidFill>
              </a:rPr>
              <a:t>Teaching Notes</a:t>
            </a:r>
            <a:endParaRPr lang="en-US" sz="2000" dirty="0"/>
          </a:p>
        </p:txBody>
      </p:sp>
      <p:sp>
        <p:nvSpPr>
          <p:cNvPr id="5" name="Text 3"/>
          <p:cNvSpPr/>
          <p:nvPr/>
        </p:nvSpPr>
        <p:spPr>
          <a:xfrm>
            <a:off x="548640" y="3611880"/>
            <a:ext cx="8046720" cy="731520"/>
          </a:xfrm>
          <a:prstGeom prst="rect">
            <a:avLst/>
          </a:prstGeom>
          <a:noFill/>
          <a:ln/>
        </p:spPr>
        <p:txBody>
          <a:bodyPr wrap="square" rtlCol="0" anchor="ctr"/>
          <a:lstStyle/>
          <a:p>
            <a:pPr algn="ctr" indent="0" marL="0">
              <a:buNone/>
            </a:pPr>
            <a:r>
              <a:rPr lang="en-US" sz="1400" dirty="0">
                <a:solidFill>
                  <a:srgbClr val="CBD5E1"/>
                </a:solidFill>
              </a:rPr>
              <a:t>ICT Technician  ·  Level 6  ·  Sample Technical Training Institute  ·  A. Sample</a:t>
            </a:r>
            <a:endParaRPr lang="en-US" sz="14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bg>
      <p:bgPr>
        <a:solidFill>
          <a:srgbClr val="FFFFFF"/>
        </a:solidFill>
      </p:bgPr>
    </p:bg>
    <p:spTree>
      <p:nvGrpSpPr>
        <p:cNvPr id="1" name=""/>
        <p:cNvGrpSpPr/>
        <p:nvPr/>
      </p:nvGrpSpPr>
      <p:grpSpPr>
        <a:xfrm>
          <a:off x="0" y="0"/>
          <a:ext cx="0" cy="0"/>
          <a:chOff x="0" y="0"/>
          <a:chExt cx="0" cy="0"/>
        </a:xfrm>
      </p:grpSpPr>
      <p:sp>
        <p:nvSpPr>
          <p:cNvPr id="2" name="Shape 0"/>
          <p:cNvSpPr/>
          <p:nvPr/>
        </p:nvSpPr>
        <p:spPr>
          <a:xfrm>
            <a:off x="0" y="0"/>
            <a:ext cx="9144000" cy="822960"/>
          </a:xfrm>
          <a:prstGeom prst="rect">
            <a:avLst/>
          </a:prstGeom>
          <a:solidFill>
            <a:srgbClr val="0F172A"/>
          </a:solidFill>
          <a:ln/>
        </p:spPr>
      </p:sp>
      <p:sp>
        <p:nvSpPr>
          <p:cNvPr id="3" name="Shape 1"/>
          <p:cNvSpPr/>
          <p:nvPr/>
        </p:nvSpPr>
        <p:spPr>
          <a:xfrm>
            <a:off x="0" y="822960"/>
            <a:ext cx="9144000" cy="45720"/>
          </a:xfrm>
          <a:prstGeom prst="rect">
            <a:avLst/>
          </a:prstGeom>
          <a:solidFill>
            <a:srgbClr val="F59E0B"/>
          </a:solidFill>
          <a:ln/>
        </p:spPr>
      </p:sp>
      <p:sp>
        <p:nvSpPr>
          <p:cNvPr id="4" name="Text 2"/>
          <p:cNvSpPr/>
          <p:nvPr/>
        </p:nvSpPr>
        <p:spPr>
          <a:xfrm>
            <a:off x="457200" y="109728"/>
            <a:ext cx="8229600" cy="603504"/>
          </a:xfrm>
          <a:prstGeom prst="rect">
            <a:avLst/>
          </a:prstGeom>
          <a:noFill/>
          <a:ln/>
        </p:spPr>
        <p:txBody>
          <a:bodyPr wrap="square" rtlCol="0" anchor="ctr"/>
          <a:lstStyle/>
          <a:p>
            <a:pPr indent="0" marL="0">
              <a:buNone/>
            </a:pPr>
            <a:r>
              <a:rPr lang="en-US" sz="2000" b="1" dirty="0">
                <a:solidFill>
                  <a:srgbClr val="FFFFFF"/>
                </a:solidFill>
              </a:rPr>
              <a:t>The T568A and T568B pin assignments</a:t>
            </a:r>
            <a:endParaRPr lang="en-US" sz="2000" dirty="0"/>
          </a:p>
        </p:txBody>
      </p:sp>
      <p:sp>
        <p:nvSpPr>
          <p:cNvPr id="5" name="Text 3"/>
          <p:cNvSpPr/>
          <p:nvPr/>
        </p:nvSpPr>
        <p:spPr>
          <a:xfrm>
            <a:off x="640080" y="1188720"/>
            <a:ext cx="7863840" cy="3291840"/>
          </a:xfrm>
          <a:prstGeom prst="rect">
            <a:avLst/>
          </a:prstGeom>
          <a:noFill/>
          <a:ln/>
        </p:spPr>
        <p:txBody>
          <a:bodyPr wrap="square" rtlCol="0" anchor="t"/>
          <a:lstStyle/>
          <a:p>
            <a:pPr marL="342900" indent="-342900">
              <a:lnSpc>
                <a:spcPct val="120000"/>
              </a:lnSpc>
              <a:buSzPct val="100000"/>
              <a:buChar char="•"/>
            </a:pPr>
            <a:r>
              <a:rPr lang="en-US" sz="1800" dirty="0">
                <a:solidFill>
                  <a:srgbClr val="1E293B"/>
                </a:solidFill>
              </a:rPr>
              <a:t>TIA/EIA-568 defines which conductor lands on which of the eight pins</a:t>
            </a:r>
            <a:endParaRPr lang="en-US" sz="1800" dirty="0"/>
          </a:p>
          <a:p>
            <a:pPr marL="342900" indent="-342900">
              <a:lnSpc>
                <a:spcPct val="120000"/>
              </a:lnSpc>
              <a:buSzPct val="100000"/>
              <a:buChar char="•"/>
            </a:pPr>
            <a:r>
              <a:rPr lang="en-US" sz="1800" dirty="0">
                <a:solidFill>
                  <a:srgbClr val="1E293B"/>
                </a:solidFill>
              </a:rPr>
              <a:t>T568B, pins 1 to 8: white/orange, orange, white/green, blue, white/blue, green, white/brown, brown</a:t>
            </a:r>
            <a:endParaRPr lang="en-US" sz="1800" dirty="0"/>
          </a:p>
          <a:p>
            <a:pPr marL="342900" indent="-342900">
              <a:lnSpc>
                <a:spcPct val="120000"/>
              </a:lnSpc>
              <a:buSzPct val="100000"/>
              <a:buChar char="•"/>
            </a:pPr>
            <a:r>
              <a:rPr lang="en-US" sz="1800" dirty="0">
                <a:solidFill>
                  <a:srgbClr val="1E293B"/>
                </a:solidFill>
              </a:rPr>
              <a:t>T568A, pins 1 to 8: white/green, green, white/orange, blue, white/blue, orange, white/brown, brown</a:t>
            </a:r>
            <a:endParaRPr lang="en-US" sz="1800" dirty="0"/>
          </a:p>
          <a:p>
            <a:pPr marL="342900" indent="-342900">
              <a:lnSpc>
                <a:spcPct val="120000"/>
              </a:lnSpc>
              <a:buSzPct val="100000"/>
              <a:buChar char="•"/>
            </a:pPr>
            <a:r>
              <a:rPr lang="en-US" sz="1800" dirty="0">
                <a:solidFill>
                  <a:srgbClr val="1E293B"/>
                </a:solidFill>
              </a:rPr>
              <a:t>Pins 4, 5, 7 and 8 are identical in both schemes — only pins 1, 2, 3 and 6 move</a:t>
            </a:r>
            <a:endParaRPr lang="en-US" sz="1800" dirty="0"/>
          </a:p>
          <a:p>
            <a:pPr marL="342900" indent="-342900">
              <a:lnSpc>
                <a:spcPct val="120000"/>
              </a:lnSpc>
              <a:buSzPct val="100000"/>
              <a:buChar char="•"/>
            </a:pPr>
            <a:r>
              <a:rPr lang="en-US" sz="1800" dirty="0">
                <a:solidFill>
                  <a:srgbClr val="1E293B"/>
                </a:solidFill>
              </a:rPr>
              <a:t>Both ends the same scheme = straight-through, used between unlike devices (PC to switch)</a:t>
            </a:r>
            <a:endParaRPr lang="en-US" sz="18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11">
    <p:bg>
      <p:bgPr>
        <a:solidFill>
          <a:srgbClr val="FFFFFF"/>
        </a:solidFill>
      </p:bgPr>
    </p:bg>
    <p:spTree>
      <p:nvGrpSpPr>
        <p:cNvPr id="1" name=""/>
        <p:cNvGrpSpPr/>
        <p:nvPr/>
      </p:nvGrpSpPr>
      <p:grpSpPr>
        <a:xfrm>
          <a:off x="0" y="0"/>
          <a:ext cx="0" cy="0"/>
          <a:chOff x="0" y="0"/>
          <a:chExt cx="0" cy="0"/>
        </a:xfrm>
      </p:grpSpPr>
      <p:sp>
        <p:nvSpPr>
          <p:cNvPr id="2" name="Shape 0"/>
          <p:cNvSpPr/>
          <p:nvPr/>
        </p:nvSpPr>
        <p:spPr>
          <a:xfrm>
            <a:off x="0" y="0"/>
            <a:ext cx="9144000" cy="822960"/>
          </a:xfrm>
          <a:prstGeom prst="rect">
            <a:avLst/>
          </a:prstGeom>
          <a:solidFill>
            <a:srgbClr val="0F172A"/>
          </a:solidFill>
          <a:ln/>
        </p:spPr>
      </p:sp>
      <p:sp>
        <p:nvSpPr>
          <p:cNvPr id="3" name="Shape 1"/>
          <p:cNvSpPr/>
          <p:nvPr/>
        </p:nvSpPr>
        <p:spPr>
          <a:xfrm>
            <a:off x="0" y="822960"/>
            <a:ext cx="9144000" cy="45720"/>
          </a:xfrm>
          <a:prstGeom prst="rect">
            <a:avLst/>
          </a:prstGeom>
          <a:solidFill>
            <a:srgbClr val="F59E0B"/>
          </a:solidFill>
          <a:ln/>
        </p:spPr>
      </p:sp>
      <p:sp>
        <p:nvSpPr>
          <p:cNvPr id="4" name="Text 2"/>
          <p:cNvSpPr/>
          <p:nvPr/>
        </p:nvSpPr>
        <p:spPr>
          <a:xfrm>
            <a:off x="457200" y="109728"/>
            <a:ext cx="8229600" cy="603504"/>
          </a:xfrm>
          <a:prstGeom prst="rect">
            <a:avLst/>
          </a:prstGeom>
          <a:noFill/>
          <a:ln/>
        </p:spPr>
        <p:txBody>
          <a:bodyPr wrap="square" rtlCol="0" anchor="ctr"/>
          <a:lstStyle/>
          <a:p>
            <a:pPr indent="0" marL="0">
              <a:buNone/>
            </a:pPr>
            <a:r>
              <a:rPr lang="en-US" sz="2000" b="1" dirty="0">
                <a:solidFill>
                  <a:srgbClr val="FFFFFF"/>
                </a:solidFill>
              </a:rPr>
              <a:t>The T568A and T568B pin assignments (cont.)</a:t>
            </a:r>
            <a:endParaRPr lang="en-US" sz="2000" dirty="0"/>
          </a:p>
        </p:txBody>
      </p:sp>
      <p:sp>
        <p:nvSpPr>
          <p:cNvPr id="5" name="Text 3"/>
          <p:cNvSpPr/>
          <p:nvPr/>
        </p:nvSpPr>
        <p:spPr>
          <a:xfrm>
            <a:off x="640080" y="1188720"/>
            <a:ext cx="7863840" cy="3291840"/>
          </a:xfrm>
          <a:prstGeom prst="rect">
            <a:avLst/>
          </a:prstGeom>
          <a:noFill/>
          <a:ln/>
        </p:spPr>
        <p:txBody>
          <a:bodyPr wrap="square" rtlCol="0" anchor="t"/>
          <a:lstStyle/>
          <a:p>
            <a:pPr marL="342900" indent="-342900">
              <a:lnSpc>
                <a:spcPct val="120000"/>
              </a:lnSpc>
              <a:buSzPct val="100000"/>
              <a:buChar char="•"/>
            </a:pPr>
            <a:r>
              <a:rPr lang="en-US" sz="1800" dirty="0">
                <a:solidFill>
                  <a:srgbClr val="1E293B"/>
                </a:solidFill>
              </a:rPr>
              <a:t>One end A and the other B = crossover, used between like devices (switch to switch) on equipment without Auto-MDI/MDI-X</a:t>
            </a:r>
            <a:endParaRPr lang="en-US" sz="1800" dirty="0"/>
          </a:p>
          <a:p>
            <a:pPr marL="342900" indent="-342900">
              <a:lnSpc>
                <a:spcPct val="120000"/>
              </a:lnSpc>
              <a:buSzPct val="100000"/>
              <a:buChar char="•"/>
            </a:pPr>
            <a:r>
              <a:rPr lang="en-US" sz="1800" dirty="0">
                <a:solidFill>
                  <a:srgbClr val="1E293B"/>
                </a:solidFill>
              </a:rPr>
              <a:t>Pick one scheme for the whole site — usually T568B in this region — and write it on the documentation</a:t>
            </a:r>
            <a:endParaRPr lang="en-US" sz="18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12">
    <p:bg>
      <p:bgPr>
        <a:solidFill>
          <a:srgbClr val="FFFFFF"/>
        </a:solidFill>
      </p:bgPr>
    </p:bg>
    <p:spTree>
      <p:nvGrpSpPr>
        <p:cNvPr id="1" name=""/>
        <p:cNvGrpSpPr/>
        <p:nvPr/>
      </p:nvGrpSpPr>
      <p:grpSpPr>
        <a:xfrm>
          <a:off x="0" y="0"/>
          <a:ext cx="0" cy="0"/>
          <a:chOff x="0" y="0"/>
          <a:chExt cx="0" cy="0"/>
        </a:xfrm>
      </p:grpSpPr>
      <p:sp>
        <p:nvSpPr>
          <p:cNvPr id="2" name="Shape 0"/>
          <p:cNvSpPr/>
          <p:nvPr/>
        </p:nvSpPr>
        <p:spPr>
          <a:xfrm>
            <a:off x="0" y="0"/>
            <a:ext cx="9144000" cy="822960"/>
          </a:xfrm>
          <a:prstGeom prst="rect">
            <a:avLst/>
          </a:prstGeom>
          <a:solidFill>
            <a:srgbClr val="0F172A"/>
          </a:solidFill>
          <a:ln/>
        </p:spPr>
      </p:sp>
      <p:sp>
        <p:nvSpPr>
          <p:cNvPr id="3" name="Shape 1"/>
          <p:cNvSpPr/>
          <p:nvPr/>
        </p:nvSpPr>
        <p:spPr>
          <a:xfrm>
            <a:off x="0" y="822960"/>
            <a:ext cx="9144000" cy="45720"/>
          </a:xfrm>
          <a:prstGeom prst="rect">
            <a:avLst/>
          </a:prstGeom>
          <a:solidFill>
            <a:srgbClr val="F59E0B"/>
          </a:solidFill>
          <a:ln/>
        </p:spPr>
      </p:sp>
      <p:sp>
        <p:nvSpPr>
          <p:cNvPr id="4" name="Text 2"/>
          <p:cNvSpPr/>
          <p:nvPr/>
        </p:nvSpPr>
        <p:spPr>
          <a:xfrm>
            <a:off x="457200" y="109728"/>
            <a:ext cx="8229600" cy="603504"/>
          </a:xfrm>
          <a:prstGeom prst="rect">
            <a:avLst/>
          </a:prstGeom>
          <a:noFill/>
          <a:ln/>
        </p:spPr>
        <p:txBody>
          <a:bodyPr wrap="square" rtlCol="0" anchor="ctr"/>
          <a:lstStyle/>
          <a:p>
            <a:pPr indent="0" marL="0">
              <a:buNone/>
            </a:pPr>
            <a:r>
              <a:rPr lang="en-US" sz="2000" b="1" dirty="0">
                <a:solidFill>
                  <a:srgbClr val="FFFFFF"/>
                </a:solidFill>
              </a:rPr>
              <a:t>The T568A and T568B pin assignments — worked example</a:t>
            </a:r>
            <a:endParaRPr lang="en-US" sz="2000" dirty="0"/>
          </a:p>
        </p:txBody>
      </p:sp>
      <p:sp>
        <p:nvSpPr>
          <p:cNvPr id="5" name="Text 3"/>
          <p:cNvSpPr/>
          <p:nvPr/>
        </p:nvSpPr>
        <p:spPr>
          <a:xfrm>
            <a:off x="548640" y="1188720"/>
            <a:ext cx="8046720" cy="3291840"/>
          </a:xfrm>
          <a:prstGeom prst="rect">
            <a:avLst/>
          </a:prstGeom>
          <a:solidFill>
            <a:srgbClr val="F5F5F5"/>
          </a:solidFill>
          <a:ln w="12700">
            <a:solidFill>
              <a:srgbClr val="D4D4D4"/>
            </a:solidFill>
          </a:ln>
        </p:spPr>
        <p:txBody>
          <a:bodyPr wrap="square" lIns="101600" tIns="101600" rIns="101600" bIns="101600" rtlCol="0" anchor="t"/>
          <a:lstStyle/>
          <a:p>
            <a:pPr indent="0" marL="0">
              <a:buNone/>
            </a:pPr>
            <a:r>
              <a:rPr lang="en-US" sz="1300" dirty="0">
                <a:solidFill>
                  <a:srgbClr val="1E293B"/>
                </a:solidFill>
                <a:latin typeface="Consolas" pitchFamily="34" charset="0"/>
                <a:ea typeface="Consolas" pitchFamily="34" charset="-122"/>
                <a:cs typeface="Consolas" pitchFamily="34" charset="-120"/>
              </a:rPr>
              <a:t>T568B (pin : conductor)</a:t>
            </a:r>
            <a:endParaRPr lang="en-US" sz="1300" dirty="0"/>
          </a:p>
          <a:p>
            <a:pPr indent="0" marL="0">
              <a:buNone/>
            </a:pPr>
            <a:r>
              <a:rPr lang="en-US" sz="1300" dirty="0">
                <a:solidFill>
                  <a:srgbClr val="1E293B"/>
                </a:solidFill>
                <a:latin typeface="Consolas" pitchFamily="34" charset="0"/>
                <a:ea typeface="Consolas" pitchFamily="34" charset="-122"/>
                <a:cs typeface="Consolas" pitchFamily="34" charset="-120"/>
              </a:rPr>
              <a:t>  1 : white/orange     5 : white/blue</a:t>
            </a:r>
            <a:endParaRPr lang="en-US" sz="1300" dirty="0"/>
          </a:p>
          <a:p>
            <a:pPr indent="0" marL="0">
              <a:buNone/>
            </a:pPr>
            <a:r>
              <a:rPr lang="en-US" sz="1300" dirty="0">
                <a:solidFill>
                  <a:srgbClr val="1E293B"/>
                </a:solidFill>
                <a:latin typeface="Consolas" pitchFamily="34" charset="0"/>
                <a:ea typeface="Consolas" pitchFamily="34" charset="-122"/>
                <a:cs typeface="Consolas" pitchFamily="34" charset="-120"/>
              </a:rPr>
              <a:t>  2 : orange           6 : green</a:t>
            </a:r>
            <a:endParaRPr lang="en-US" sz="1300" dirty="0"/>
          </a:p>
          <a:p>
            <a:pPr indent="0" marL="0">
              <a:buNone/>
            </a:pPr>
            <a:r>
              <a:rPr lang="en-US" sz="1300" dirty="0">
                <a:solidFill>
                  <a:srgbClr val="1E293B"/>
                </a:solidFill>
                <a:latin typeface="Consolas" pitchFamily="34" charset="0"/>
                <a:ea typeface="Consolas" pitchFamily="34" charset="-122"/>
                <a:cs typeface="Consolas" pitchFamily="34" charset="-120"/>
              </a:rPr>
              <a:t>  3 : white/green      7 : white/brown</a:t>
            </a:r>
            <a:endParaRPr lang="en-US" sz="1300" dirty="0"/>
          </a:p>
          <a:p>
            <a:pPr indent="0" marL="0">
              <a:buNone/>
            </a:pPr>
            <a:r>
              <a:rPr lang="en-US" sz="1300" dirty="0">
                <a:solidFill>
                  <a:srgbClr val="1E293B"/>
                </a:solidFill>
                <a:latin typeface="Consolas" pitchFamily="34" charset="0"/>
                <a:ea typeface="Consolas" pitchFamily="34" charset="-122"/>
                <a:cs typeface="Consolas" pitchFamily="34" charset="-120"/>
              </a:rPr>
              <a:t>  4 : blue             8 : brown</a:t>
            </a:r>
            <a:endParaRPr lang="en-US" sz="1300" dirty="0"/>
          </a:p>
          <a:p>
            <a:pPr indent="0" marL="0">
              <a:buNone/>
            </a:pPr>
            <a:endParaRPr lang="en-US" sz="1300" dirty="0"/>
          </a:p>
          <a:p>
            <a:pPr indent="0" marL="0">
              <a:buNone/>
            </a:pPr>
            <a:r>
              <a:rPr lang="en-US" sz="1300" dirty="0">
                <a:solidFill>
                  <a:srgbClr val="1E293B"/>
                </a:solidFill>
                <a:latin typeface="Consolas" pitchFamily="34" charset="0"/>
                <a:ea typeface="Consolas" pitchFamily="34" charset="-122"/>
                <a:cs typeface="Consolas" pitchFamily="34" charset="-120"/>
              </a:rPr>
              <a:t>T568A swaps the orange and green pairs:</a:t>
            </a:r>
            <a:endParaRPr lang="en-US" sz="1300" dirty="0"/>
          </a:p>
          <a:p>
            <a:pPr indent="0" marL="0">
              <a:buNone/>
            </a:pPr>
            <a:r>
              <a:rPr lang="en-US" sz="1300" dirty="0">
                <a:solidFill>
                  <a:srgbClr val="1E293B"/>
                </a:solidFill>
                <a:latin typeface="Consolas" pitchFamily="34" charset="0"/>
                <a:ea typeface="Consolas" pitchFamily="34" charset="-122"/>
                <a:cs typeface="Consolas" pitchFamily="34" charset="-120"/>
              </a:rPr>
              <a:t>  1 : white/green      3 : white/orange</a:t>
            </a:r>
            <a:endParaRPr lang="en-US" sz="1300" dirty="0"/>
          </a:p>
          <a:p>
            <a:pPr indent="0" marL="0">
              <a:buNone/>
            </a:pPr>
            <a:r>
              <a:rPr lang="en-US" sz="1300" dirty="0">
                <a:solidFill>
                  <a:srgbClr val="1E293B"/>
                </a:solidFill>
                <a:latin typeface="Consolas" pitchFamily="34" charset="0"/>
                <a:ea typeface="Consolas" pitchFamily="34" charset="-122"/>
                <a:cs typeface="Consolas" pitchFamily="34" charset="-120"/>
              </a:rPr>
              <a:t>  2 : green            6 : orange</a:t>
            </a:r>
            <a:endParaRPr lang="en-US" sz="1300" dirty="0"/>
          </a:p>
          <a:p>
            <a:pPr indent="0" marL="0">
              <a:buNone/>
            </a:pPr>
            <a:r>
              <a:rPr lang="en-US" sz="1300" dirty="0">
                <a:solidFill>
                  <a:srgbClr val="1E293B"/>
                </a:solidFill>
                <a:latin typeface="Consolas" pitchFamily="34" charset="0"/>
                <a:ea typeface="Consolas" pitchFamily="34" charset="-122"/>
                <a:cs typeface="Consolas" pitchFamily="34" charset="-120"/>
              </a:rPr>
              <a:t>  (pins 4, 5, 7, 8 unchanged)</a:t>
            </a:r>
            <a:endParaRPr lang="en-US" sz="13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 13">
    <p:bg>
      <p:bgPr>
        <a:solidFill>
          <a:srgbClr val="FFFFFF"/>
        </a:solidFill>
      </p:bgPr>
    </p:bg>
    <p:spTree>
      <p:nvGrpSpPr>
        <p:cNvPr id="1" name=""/>
        <p:cNvGrpSpPr/>
        <p:nvPr/>
      </p:nvGrpSpPr>
      <p:grpSpPr>
        <a:xfrm>
          <a:off x="0" y="0"/>
          <a:ext cx="0" cy="0"/>
          <a:chOff x="0" y="0"/>
          <a:chExt cx="0" cy="0"/>
        </a:xfrm>
      </p:grpSpPr>
      <p:sp>
        <p:nvSpPr>
          <p:cNvPr id="2" name="Shape 0"/>
          <p:cNvSpPr/>
          <p:nvPr/>
        </p:nvSpPr>
        <p:spPr>
          <a:xfrm>
            <a:off x="0" y="0"/>
            <a:ext cx="9144000" cy="822960"/>
          </a:xfrm>
          <a:prstGeom prst="rect">
            <a:avLst/>
          </a:prstGeom>
          <a:solidFill>
            <a:srgbClr val="0F172A"/>
          </a:solidFill>
          <a:ln/>
        </p:spPr>
      </p:sp>
      <p:sp>
        <p:nvSpPr>
          <p:cNvPr id="3" name="Shape 1"/>
          <p:cNvSpPr/>
          <p:nvPr/>
        </p:nvSpPr>
        <p:spPr>
          <a:xfrm>
            <a:off x="0" y="822960"/>
            <a:ext cx="9144000" cy="45720"/>
          </a:xfrm>
          <a:prstGeom prst="rect">
            <a:avLst/>
          </a:prstGeom>
          <a:solidFill>
            <a:srgbClr val="F59E0B"/>
          </a:solidFill>
          <a:ln/>
        </p:spPr>
      </p:sp>
      <p:sp>
        <p:nvSpPr>
          <p:cNvPr id="4" name="Text 2"/>
          <p:cNvSpPr/>
          <p:nvPr/>
        </p:nvSpPr>
        <p:spPr>
          <a:xfrm>
            <a:off x="457200" y="109728"/>
            <a:ext cx="8229600" cy="603504"/>
          </a:xfrm>
          <a:prstGeom prst="rect">
            <a:avLst/>
          </a:prstGeom>
          <a:noFill/>
          <a:ln/>
        </p:spPr>
        <p:txBody>
          <a:bodyPr wrap="square" rtlCol="0" anchor="ctr"/>
          <a:lstStyle/>
          <a:p>
            <a:pPr indent="0" marL="0">
              <a:buNone/>
            </a:pPr>
            <a:r>
              <a:rPr lang="en-US" sz="2000" b="1" dirty="0">
                <a:solidFill>
                  <a:srgbClr val="FFFFFF"/>
                </a:solidFill>
              </a:rPr>
              <a:t>Terminating to standard — the four things that fail</a:t>
            </a:r>
            <a:endParaRPr lang="en-US" sz="2000" dirty="0"/>
          </a:p>
        </p:txBody>
      </p:sp>
      <p:sp>
        <p:nvSpPr>
          <p:cNvPr id="5" name="Text 3"/>
          <p:cNvSpPr/>
          <p:nvPr/>
        </p:nvSpPr>
        <p:spPr>
          <a:xfrm>
            <a:off x="640080" y="1188720"/>
            <a:ext cx="7863840" cy="3291840"/>
          </a:xfrm>
          <a:prstGeom prst="rect">
            <a:avLst/>
          </a:prstGeom>
          <a:noFill/>
          <a:ln/>
        </p:spPr>
        <p:txBody>
          <a:bodyPr wrap="square" rtlCol="0" anchor="t"/>
          <a:lstStyle/>
          <a:p>
            <a:pPr marL="342900" indent="-342900">
              <a:lnSpc>
                <a:spcPct val="120000"/>
              </a:lnSpc>
              <a:buSzPct val="100000"/>
              <a:buChar char="•"/>
            </a:pPr>
            <a:r>
              <a:rPr lang="en-US" sz="1800" dirty="0">
                <a:solidFill>
                  <a:srgbClr val="1E293B"/>
                </a:solidFill>
              </a:rPr>
              <a:t>Most terminations that fail certification fail for one of four reasons, and all four are workmanship rather than materials</a:t>
            </a:r>
            <a:endParaRPr lang="en-US" sz="1800" dirty="0"/>
          </a:p>
          <a:p>
            <a:pPr marL="342900" indent="-342900">
              <a:lnSpc>
                <a:spcPct val="120000"/>
              </a:lnSpc>
              <a:buSzPct val="100000"/>
              <a:buChar char="•"/>
            </a:pPr>
            <a:r>
              <a:rPr lang="en-US" sz="1800" dirty="0">
                <a:solidFill>
                  <a:srgbClr val="1E293B"/>
                </a:solidFill>
              </a:rPr>
              <a:t>Excessive untwist. More than about 13 mm of untwisted pair at the connector raises near-end crosstalk. Untwist only as far as the…</a:t>
            </a:r>
            <a:endParaRPr lang="en-US" sz="1800" dirty="0"/>
          </a:p>
          <a:p>
            <a:pPr marL="342900" indent="-342900">
              <a:lnSpc>
                <a:spcPct val="120000"/>
              </a:lnSpc>
              <a:buSzPct val="100000"/>
              <a:buChar char="•"/>
            </a:pPr>
            <a:r>
              <a:rPr lang="en-US" sz="1800" dirty="0">
                <a:solidFill>
                  <a:srgbClr val="1E293B"/>
                </a:solidFill>
              </a:rPr>
              <a:t>Split pairs. Each conductor is continuous end to end, but two conductors from different pairs are used as a pair. A continuity…</a:t>
            </a:r>
            <a:endParaRPr lang="en-US" sz="1800" dirty="0"/>
          </a:p>
          <a:p>
            <a:pPr marL="342900" indent="-342900">
              <a:lnSpc>
                <a:spcPct val="120000"/>
              </a:lnSpc>
              <a:buSzPct val="100000"/>
              <a:buChar char="•"/>
            </a:pPr>
            <a:r>
              <a:rPr lang="en-US" sz="1800" dirty="0">
                <a:solidFill>
                  <a:srgbClr val="1E293B"/>
                </a:solidFill>
              </a:rPr>
              <a:t>Conductors not fully seated</a:t>
            </a:r>
            <a:endParaRPr lang="en-US" sz="1800" dirty="0"/>
          </a:p>
          <a:p>
            <a:pPr marL="342900" indent="-342900">
              <a:lnSpc>
                <a:spcPct val="120000"/>
              </a:lnSpc>
              <a:buSzPct val="100000"/>
              <a:buChar char="•"/>
            </a:pPr>
            <a:r>
              <a:rPr lang="en-US" sz="1800" dirty="0">
                <a:solidFill>
                  <a:srgbClr val="1E293B"/>
                </a:solidFill>
              </a:rPr>
              <a:t>Sheath not captured. If the outer sheath does not reach past the strain-relief point, any pull on the cable is taken by…</a:t>
            </a:r>
            <a:endParaRPr lang="en-US" sz="18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 14">
    <p:bg>
      <p:bgPr>
        <a:solidFill>
          <a:srgbClr val="FFFFFF"/>
        </a:solidFill>
      </p:bgPr>
    </p:bg>
    <p:spTree>
      <p:nvGrpSpPr>
        <p:cNvPr id="1" name=""/>
        <p:cNvGrpSpPr/>
        <p:nvPr/>
      </p:nvGrpSpPr>
      <p:grpSpPr>
        <a:xfrm>
          <a:off x="0" y="0"/>
          <a:ext cx="0" cy="0"/>
          <a:chOff x="0" y="0"/>
          <a:chExt cx="0" cy="0"/>
        </a:xfrm>
      </p:grpSpPr>
      <p:sp>
        <p:nvSpPr>
          <p:cNvPr id="2" name="Shape 0"/>
          <p:cNvSpPr/>
          <p:nvPr/>
        </p:nvSpPr>
        <p:spPr>
          <a:xfrm>
            <a:off x="0" y="0"/>
            <a:ext cx="9144000" cy="822960"/>
          </a:xfrm>
          <a:prstGeom prst="rect">
            <a:avLst/>
          </a:prstGeom>
          <a:solidFill>
            <a:srgbClr val="0F172A"/>
          </a:solidFill>
          <a:ln/>
        </p:spPr>
      </p:sp>
      <p:sp>
        <p:nvSpPr>
          <p:cNvPr id="3" name="Shape 1"/>
          <p:cNvSpPr/>
          <p:nvPr/>
        </p:nvSpPr>
        <p:spPr>
          <a:xfrm>
            <a:off x="0" y="822960"/>
            <a:ext cx="9144000" cy="45720"/>
          </a:xfrm>
          <a:prstGeom prst="rect">
            <a:avLst/>
          </a:prstGeom>
          <a:solidFill>
            <a:srgbClr val="F59E0B"/>
          </a:solidFill>
          <a:ln/>
        </p:spPr>
      </p:sp>
      <p:sp>
        <p:nvSpPr>
          <p:cNvPr id="4" name="Text 2"/>
          <p:cNvSpPr/>
          <p:nvPr/>
        </p:nvSpPr>
        <p:spPr>
          <a:xfrm>
            <a:off x="457200" y="109728"/>
            <a:ext cx="8229600" cy="603504"/>
          </a:xfrm>
          <a:prstGeom prst="rect">
            <a:avLst/>
          </a:prstGeom>
          <a:noFill/>
          <a:ln/>
        </p:spPr>
        <p:txBody>
          <a:bodyPr wrap="square" rtlCol="0" anchor="ctr"/>
          <a:lstStyle/>
          <a:p>
            <a:pPr indent="0" marL="0">
              <a:buNone/>
            </a:pPr>
            <a:r>
              <a:rPr lang="en-US" sz="2000" b="1" dirty="0">
                <a:solidFill>
                  <a:srgbClr val="FFFFFF"/>
                </a:solidFill>
              </a:rPr>
              <a:t>Terminating to standard — the four things that fail (cont.)</a:t>
            </a:r>
            <a:endParaRPr lang="en-US" sz="2000" dirty="0"/>
          </a:p>
        </p:txBody>
      </p:sp>
      <p:sp>
        <p:nvSpPr>
          <p:cNvPr id="5" name="Text 3"/>
          <p:cNvSpPr/>
          <p:nvPr/>
        </p:nvSpPr>
        <p:spPr>
          <a:xfrm>
            <a:off x="640080" y="1188720"/>
            <a:ext cx="7863840" cy="3291840"/>
          </a:xfrm>
          <a:prstGeom prst="rect">
            <a:avLst/>
          </a:prstGeom>
          <a:noFill/>
          <a:ln/>
        </p:spPr>
        <p:txBody>
          <a:bodyPr wrap="square" rtlCol="0" anchor="t"/>
          <a:lstStyle/>
          <a:p>
            <a:pPr marL="342900" indent="-342900">
              <a:lnSpc>
                <a:spcPct val="120000"/>
              </a:lnSpc>
              <a:buSzPct val="100000"/>
              <a:buChar char="•"/>
            </a:pPr>
            <a:r>
              <a:rPr lang="en-US" sz="1800" dirty="0">
                <a:solidFill>
                  <a:srgbClr val="1E293B"/>
                </a:solidFill>
              </a:rPr>
              <a:t>Example: A link that shows a green light but drops under load: usually a split pair or a partly seated conductor</a:t>
            </a:r>
            <a:endParaRPr lang="en-US" sz="1800" dirty="0"/>
          </a:p>
          <a:p>
            <a:pPr marL="342900" indent="-342900">
              <a:lnSpc>
                <a:spcPct val="120000"/>
              </a:lnSpc>
              <a:buSzPct val="100000"/>
              <a:buChar char="•"/>
            </a:pPr>
            <a:r>
              <a:rPr lang="en-US" sz="1800" dirty="0">
                <a:solidFill>
                  <a:srgbClr val="1E293B"/>
                </a:solidFill>
              </a:rPr>
              <a:t>Example: A patch cord that works until someone moves the desk: the sheath was not captured by the strain relief</a:t>
            </a:r>
            <a:endParaRPr lang="en-US" sz="18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Slide 15">
    <p:bg>
      <p:bgPr>
        <a:solidFill>
          <a:srgbClr val="FFFFFF"/>
        </a:solidFill>
      </p:bgPr>
    </p:bg>
    <p:spTree>
      <p:nvGrpSpPr>
        <p:cNvPr id="1" name=""/>
        <p:cNvGrpSpPr/>
        <p:nvPr/>
      </p:nvGrpSpPr>
      <p:grpSpPr>
        <a:xfrm>
          <a:off x="0" y="0"/>
          <a:ext cx="0" cy="0"/>
          <a:chOff x="0" y="0"/>
          <a:chExt cx="0" cy="0"/>
        </a:xfrm>
      </p:grpSpPr>
      <p:sp>
        <p:nvSpPr>
          <p:cNvPr id="2" name="Shape 0"/>
          <p:cNvSpPr/>
          <p:nvPr/>
        </p:nvSpPr>
        <p:spPr>
          <a:xfrm>
            <a:off x="0" y="0"/>
            <a:ext cx="9144000" cy="822960"/>
          </a:xfrm>
          <a:prstGeom prst="rect">
            <a:avLst/>
          </a:prstGeom>
          <a:solidFill>
            <a:srgbClr val="0F172A"/>
          </a:solidFill>
          <a:ln/>
        </p:spPr>
      </p:sp>
      <p:sp>
        <p:nvSpPr>
          <p:cNvPr id="3" name="Shape 1"/>
          <p:cNvSpPr/>
          <p:nvPr/>
        </p:nvSpPr>
        <p:spPr>
          <a:xfrm>
            <a:off x="0" y="822960"/>
            <a:ext cx="9144000" cy="45720"/>
          </a:xfrm>
          <a:prstGeom prst="rect">
            <a:avLst/>
          </a:prstGeom>
          <a:solidFill>
            <a:srgbClr val="F59E0B"/>
          </a:solidFill>
          <a:ln/>
        </p:spPr>
      </p:sp>
      <p:sp>
        <p:nvSpPr>
          <p:cNvPr id="4" name="Text 2"/>
          <p:cNvSpPr/>
          <p:nvPr/>
        </p:nvSpPr>
        <p:spPr>
          <a:xfrm>
            <a:off x="457200" y="109728"/>
            <a:ext cx="8229600" cy="603504"/>
          </a:xfrm>
          <a:prstGeom prst="rect">
            <a:avLst/>
          </a:prstGeom>
          <a:noFill/>
          <a:ln/>
        </p:spPr>
        <p:txBody>
          <a:bodyPr wrap="square" rtlCol="0" anchor="ctr"/>
          <a:lstStyle/>
          <a:p>
            <a:pPr indent="0" marL="0">
              <a:buNone/>
            </a:pPr>
            <a:r>
              <a:rPr lang="en-US" sz="2000" b="1" dirty="0">
                <a:solidFill>
                  <a:srgbClr val="FFFFFF"/>
                </a:solidFill>
              </a:rPr>
              <a:t>Practice activities</a:t>
            </a:r>
            <a:endParaRPr lang="en-US" sz="2000" dirty="0"/>
          </a:p>
        </p:txBody>
      </p:sp>
      <p:sp>
        <p:nvSpPr>
          <p:cNvPr id="5" name="Text 3"/>
          <p:cNvSpPr/>
          <p:nvPr/>
        </p:nvSpPr>
        <p:spPr>
          <a:xfrm>
            <a:off x="640080" y="1188720"/>
            <a:ext cx="7863840" cy="3291840"/>
          </a:xfrm>
          <a:prstGeom prst="rect">
            <a:avLst/>
          </a:prstGeom>
          <a:noFill/>
          <a:ln/>
        </p:spPr>
        <p:txBody>
          <a:bodyPr wrap="square" rtlCol="0" anchor="t"/>
          <a:lstStyle/>
          <a:p>
            <a:pPr marL="342900" indent="-342900">
              <a:lnSpc>
                <a:spcPct val="120000"/>
              </a:lnSpc>
              <a:buSzPct val="100000"/>
              <a:buChar char="•"/>
            </a:pPr>
            <a:r>
              <a:rPr lang="en-US" sz="1800" dirty="0">
                <a:solidFill>
                  <a:srgbClr val="1E293B"/>
                </a:solidFill>
              </a:rPr>
              <a:t>Identify and name every tool on the termination bench, and state what each one does</a:t>
            </a:r>
            <a:endParaRPr lang="en-US" sz="1800" dirty="0"/>
          </a:p>
          <a:p>
            <a:pPr marL="342900" indent="-342900">
              <a:lnSpc>
                <a:spcPct val="120000"/>
              </a:lnSpc>
              <a:buSzPct val="100000"/>
              <a:buChar char="•"/>
            </a:pPr>
            <a:r>
              <a:rPr lang="en-US" sz="1800" dirty="0">
                <a:solidFill>
                  <a:srgbClr val="1E293B"/>
                </a:solidFill>
              </a:rPr>
              <a:t>Strip a 300 mm offcut of Cat 6 and measure your strip length with a rule</a:t>
            </a:r>
            <a:endParaRPr lang="en-US" sz="1800" dirty="0"/>
          </a:p>
          <a:p>
            <a:pPr marL="342900" indent="-342900">
              <a:lnSpc>
                <a:spcPct val="120000"/>
              </a:lnSpc>
              <a:buSzPct val="100000"/>
              <a:buChar char="•"/>
            </a:pPr>
            <a:r>
              <a:rPr lang="en-US" sz="1800" dirty="0">
                <a:solidFill>
                  <a:srgbClr val="1E293B"/>
                </a:solidFill>
              </a:rPr>
              <a:t>Lay out the eight conductors in T568B order without looking at the chart, then check yourself</a:t>
            </a:r>
            <a:endParaRPr lang="en-US" sz="1800" dirty="0"/>
          </a:p>
          <a:p>
            <a:pPr marL="342900" indent="-342900">
              <a:lnSpc>
                <a:spcPct val="120000"/>
              </a:lnSpc>
              <a:buSzPct val="100000"/>
              <a:buChar char="•"/>
            </a:pPr>
            <a:r>
              <a:rPr lang="en-US" sz="1800" dirty="0">
                <a:solidFill>
                  <a:srgbClr val="1E293B"/>
                </a:solidFill>
              </a:rPr>
              <a:t>Terminate one end of a cord, then inspect the connector tip against the four failure modes above before you crimp</a:t>
            </a:r>
            <a:endParaRPr lang="en-US" sz="1800" dirty="0"/>
          </a:p>
          <a:p>
            <a:pPr marL="342900" indent="-342900">
              <a:lnSpc>
                <a:spcPct val="120000"/>
              </a:lnSpc>
              <a:buSzPct val="100000"/>
              <a:buChar char="•"/>
            </a:pPr>
            <a:r>
              <a:rPr lang="en-US" sz="1800" dirty="0">
                <a:solidFill>
                  <a:srgbClr val="1E293B"/>
                </a:solidFill>
              </a:rPr>
              <a:t>Swap cords with a partner and test each other's work on the cable tester</a:t>
            </a:r>
            <a:endParaRPr lang="en-US" sz="18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name="Slide 16">
    <p:bg>
      <p:bgPr>
        <a:solidFill>
          <a:srgbClr val="FFFFFF"/>
        </a:solidFill>
      </p:bgPr>
    </p:bg>
    <p:spTree>
      <p:nvGrpSpPr>
        <p:cNvPr id="1" name=""/>
        <p:cNvGrpSpPr/>
        <p:nvPr/>
      </p:nvGrpSpPr>
      <p:grpSpPr>
        <a:xfrm>
          <a:off x="0" y="0"/>
          <a:ext cx="0" cy="0"/>
          <a:chOff x="0" y="0"/>
          <a:chExt cx="0" cy="0"/>
        </a:xfrm>
      </p:grpSpPr>
      <p:sp>
        <p:nvSpPr>
          <p:cNvPr id="2" name="Shape 0"/>
          <p:cNvSpPr/>
          <p:nvPr/>
        </p:nvSpPr>
        <p:spPr>
          <a:xfrm>
            <a:off x="0" y="0"/>
            <a:ext cx="9144000" cy="822960"/>
          </a:xfrm>
          <a:prstGeom prst="rect">
            <a:avLst/>
          </a:prstGeom>
          <a:solidFill>
            <a:srgbClr val="0F172A"/>
          </a:solidFill>
          <a:ln/>
        </p:spPr>
      </p:sp>
      <p:sp>
        <p:nvSpPr>
          <p:cNvPr id="3" name="Shape 1"/>
          <p:cNvSpPr/>
          <p:nvPr/>
        </p:nvSpPr>
        <p:spPr>
          <a:xfrm>
            <a:off x="0" y="822960"/>
            <a:ext cx="9144000" cy="45720"/>
          </a:xfrm>
          <a:prstGeom prst="rect">
            <a:avLst/>
          </a:prstGeom>
          <a:solidFill>
            <a:srgbClr val="F59E0B"/>
          </a:solidFill>
          <a:ln/>
        </p:spPr>
      </p:sp>
      <p:sp>
        <p:nvSpPr>
          <p:cNvPr id="4" name="Text 2"/>
          <p:cNvSpPr/>
          <p:nvPr/>
        </p:nvSpPr>
        <p:spPr>
          <a:xfrm>
            <a:off x="457200" y="109728"/>
            <a:ext cx="8229600" cy="603504"/>
          </a:xfrm>
          <a:prstGeom prst="rect">
            <a:avLst/>
          </a:prstGeom>
          <a:noFill/>
          <a:ln/>
        </p:spPr>
        <p:txBody>
          <a:bodyPr wrap="square" rtlCol="0" anchor="ctr"/>
          <a:lstStyle/>
          <a:p>
            <a:pPr indent="0" marL="0">
              <a:buNone/>
            </a:pPr>
            <a:r>
              <a:rPr lang="en-US" sz="2000" b="1" dirty="0">
                <a:solidFill>
                  <a:srgbClr val="FFFFFF"/>
                </a:solidFill>
              </a:rPr>
              <a:t>Make and prove three patch cords</a:t>
            </a:r>
            <a:endParaRPr lang="en-US" sz="2000" dirty="0"/>
          </a:p>
        </p:txBody>
      </p:sp>
      <p:sp>
        <p:nvSpPr>
          <p:cNvPr id="5" name="Text 3"/>
          <p:cNvSpPr/>
          <p:nvPr/>
        </p:nvSpPr>
        <p:spPr>
          <a:xfrm>
            <a:off x="640080" y="1188720"/>
            <a:ext cx="7863840" cy="3291840"/>
          </a:xfrm>
          <a:prstGeom prst="rect">
            <a:avLst/>
          </a:prstGeom>
          <a:noFill/>
          <a:ln/>
        </p:spPr>
        <p:txBody>
          <a:bodyPr wrap="square" rtlCol="0" anchor="t"/>
          <a:lstStyle/>
          <a:p>
            <a:pPr marL="342900" indent="-342900">
              <a:lnSpc>
                <a:spcPct val="120000"/>
              </a:lnSpc>
              <a:buSzPct val="100000"/>
              <a:buChar char="•"/>
            </a:pPr>
            <a:r>
              <a:rPr lang="en-US" sz="1800" dirty="0">
                <a:solidFill>
                  <a:srgbClr val="1E293B"/>
                </a:solidFill>
              </a:rPr>
              <a:t>The laboratory needs patch cords for a new bench</a:t>
            </a:r>
            <a:endParaRPr lang="en-US" sz="1800" dirty="0"/>
          </a:p>
          <a:p>
            <a:pPr marL="342900" indent="-342900">
              <a:lnSpc>
                <a:spcPct val="120000"/>
              </a:lnSpc>
              <a:buSzPct val="100000"/>
              <a:buChar char="•"/>
            </a:pPr>
            <a:r>
              <a:rPr lang="en-US" sz="1800" dirty="0">
                <a:solidFill>
                  <a:srgbClr val="1E293B"/>
                </a:solidFill>
              </a:rPr>
              <a:t>Cut two 2 m lengths and one 1.5 m length of Cat 6 UTP</a:t>
            </a:r>
            <a:endParaRPr lang="en-US" sz="1800" dirty="0"/>
          </a:p>
          <a:p>
            <a:pPr marL="342900" indent="-342900">
              <a:lnSpc>
                <a:spcPct val="120000"/>
              </a:lnSpc>
              <a:buSzPct val="100000"/>
              <a:buChar char="•"/>
            </a:pPr>
            <a:r>
              <a:rPr lang="en-US" sz="1800" dirty="0">
                <a:solidFill>
                  <a:srgbClr val="1E293B"/>
                </a:solidFill>
              </a:rPr>
              <a:t>Slide a strain-relief boot onto each end before you strip anything — it cannot be fitted after the connector is crimped</a:t>
            </a:r>
            <a:endParaRPr lang="en-US" sz="1800" dirty="0"/>
          </a:p>
          <a:p>
            <a:pPr marL="342900" indent="-342900">
              <a:lnSpc>
                <a:spcPct val="120000"/>
              </a:lnSpc>
              <a:buSzPct val="100000"/>
              <a:buChar char="•"/>
            </a:pPr>
            <a:r>
              <a:rPr lang="en-US" sz="1800" dirty="0">
                <a:solidFill>
                  <a:srgbClr val="1E293B"/>
                </a:solidFill>
              </a:rPr>
              <a:t>Strip 12–13 mm of sheath from each end without nicking the conductors</a:t>
            </a:r>
            <a:endParaRPr lang="en-US" sz="1800" dirty="0"/>
          </a:p>
          <a:p>
            <a:pPr marL="342900" indent="-342900">
              <a:lnSpc>
                <a:spcPct val="120000"/>
              </a:lnSpc>
              <a:buSzPct val="100000"/>
              <a:buChar char="•"/>
            </a:pPr>
            <a:r>
              <a:rPr lang="en-US" sz="1800" dirty="0">
                <a:solidFill>
                  <a:srgbClr val="1E293B"/>
                </a:solidFill>
              </a:rPr>
              <a:t>Terminate both 2 m cords T568B at both ends</a:t>
            </a:r>
            <a:endParaRPr lang="en-US" sz="18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name="Slide 17">
    <p:bg>
      <p:bgPr>
        <a:solidFill>
          <a:srgbClr val="FFFFFF"/>
        </a:solidFill>
      </p:bgPr>
    </p:bg>
    <p:spTree>
      <p:nvGrpSpPr>
        <p:cNvPr id="1" name=""/>
        <p:cNvGrpSpPr/>
        <p:nvPr/>
      </p:nvGrpSpPr>
      <p:grpSpPr>
        <a:xfrm>
          <a:off x="0" y="0"/>
          <a:ext cx="0" cy="0"/>
          <a:chOff x="0" y="0"/>
          <a:chExt cx="0" cy="0"/>
        </a:xfrm>
      </p:grpSpPr>
      <p:sp>
        <p:nvSpPr>
          <p:cNvPr id="2" name="Shape 0"/>
          <p:cNvSpPr/>
          <p:nvPr/>
        </p:nvSpPr>
        <p:spPr>
          <a:xfrm>
            <a:off x="0" y="0"/>
            <a:ext cx="9144000" cy="822960"/>
          </a:xfrm>
          <a:prstGeom prst="rect">
            <a:avLst/>
          </a:prstGeom>
          <a:solidFill>
            <a:srgbClr val="0F172A"/>
          </a:solidFill>
          <a:ln/>
        </p:spPr>
      </p:sp>
      <p:sp>
        <p:nvSpPr>
          <p:cNvPr id="3" name="Shape 1"/>
          <p:cNvSpPr/>
          <p:nvPr/>
        </p:nvSpPr>
        <p:spPr>
          <a:xfrm>
            <a:off x="0" y="822960"/>
            <a:ext cx="9144000" cy="45720"/>
          </a:xfrm>
          <a:prstGeom prst="rect">
            <a:avLst/>
          </a:prstGeom>
          <a:solidFill>
            <a:srgbClr val="F59E0B"/>
          </a:solidFill>
          <a:ln/>
        </p:spPr>
      </p:sp>
      <p:sp>
        <p:nvSpPr>
          <p:cNvPr id="4" name="Text 2"/>
          <p:cNvSpPr/>
          <p:nvPr/>
        </p:nvSpPr>
        <p:spPr>
          <a:xfrm>
            <a:off x="457200" y="109728"/>
            <a:ext cx="8229600" cy="603504"/>
          </a:xfrm>
          <a:prstGeom prst="rect">
            <a:avLst/>
          </a:prstGeom>
          <a:noFill/>
          <a:ln/>
        </p:spPr>
        <p:txBody>
          <a:bodyPr wrap="square" rtlCol="0" anchor="ctr"/>
          <a:lstStyle/>
          <a:p>
            <a:pPr indent="0" marL="0">
              <a:buNone/>
            </a:pPr>
            <a:r>
              <a:rPr lang="en-US" sz="2000" b="1" dirty="0">
                <a:solidFill>
                  <a:srgbClr val="FFFFFF"/>
                </a:solidFill>
              </a:rPr>
              <a:t>Make and prove three patch cords (cont.)</a:t>
            </a:r>
            <a:endParaRPr lang="en-US" sz="2000" dirty="0"/>
          </a:p>
        </p:txBody>
      </p:sp>
      <p:sp>
        <p:nvSpPr>
          <p:cNvPr id="5" name="Text 3"/>
          <p:cNvSpPr/>
          <p:nvPr/>
        </p:nvSpPr>
        <p:spPr>
          <a:xfrm>
            <a:off x="640080" y="1188720"/>
            <a:ext cx="7863840" cy="3291840"/>
          </a:xfrm>
          <a:prstGeom prst="rect">
            <a:avLst/>
          </a:prstGeom>
          <a:noFill/>
          <a:ln/>
        </p:spPr>
        <p:txBody>
          <a:bodyPr wrap="square" rtlCol="0" anchor="t"/>
          <a:lstStyle/>
          <a:p>
            <a:pPr marL="342900" indent="-342900">
              <a:lnSpc>
                <a:spcPct val="120000"/>
              </a:lnSpc>
              <a:buSzPct val="100000"/>
              <a:buChar char="•"/>
            </a:pPr>
            <a:r>
              <a:rPr lang="en-US" sz="1800" dirty="0">
                <a:solidFill>
                  <a:srgbClr val="1E293B"/>
                </a:solidFill>
              </a:rPr>
              <a:t>Check the connector tip on every end: all eight conductors visible, sheath past the strain relief</a:t>
            </a:r>
            <a:endParaRPr lang="en-US" sz="1800" dirty="0"/>
          </a:p>
          <a:p>
            <a:pPr marL="342900" indent="-342900">
              <a:lnSpc>
                <a:spcPct val="120000"/>
              </a:lnSpc>
              <a:buSzPct val="100000"/>
              <a:buChar char="•"/>
            </a:pPr>
            <a:r>
              <a:rPr lang="en-US" sz="1800" dirty="0">
                <a:solidFill>
                  <a:srgbClr val="1E293B"/>
                </a:solidFill>
              </a:rPr>
              <a:t>Crimp in one firm stroke, then slide the boot up over the connector</a:t>
            </a:r>
            <a:endParaRPr lang="en-US" sz="1800" dirty="0"/>
          </a:p>
          <a:p>
            <a:pPr marL="342900" indent="-342900">
              <a:lnSpc>
                <a:spcPct val="120000"/>
              </a:lnSpc>
              <a:buSzPct val="100000"/>
              <a:buChar char="•"/>
            </a:pPr>
            <a:r>
              <a:rPr lang="en-US" sz="1800" dirty="0">
                <a:solidFill>
                  <a:srgbClr val="1E293B"/>
                </a:solidFill>
              </a:rPr>
              <a:t>Test all three cords and record the wire map result for each</a:t>
            </a:r>
            <a:endParaRPr lang="en-US" sz="1800" dirty="0"/>
          </a:p>
          <a:p>
            <a:pPr marL="342900" indent="-342900">
              <a:lnSpc>
                <a:spcPct val="120000"/>
              </a:lnSpc>
              <a:buSzPct val="100000"/>
              <a:buChar char="•"/>
            </a:pPr>
            <a:r>
              <a:rPr lang="en-US" sz="1800" dirty="0">
                <a:solidFill>
                  <a:srgbClr val="1E293B"/>
                </a:solidFill>
              </a:rPr>
              <a:t>Label each cord with its type and your name</a:t>
            </a:r>
            <a:endParaRPr lang="en-US" sz="1800" dirty="0"/>
          </a:p>
          <a:p>
            <a:pPr marL="342900" indent="-342900">
              <a:lnSpc>
                <a:spcPct val="120000"/>
              </a:lnSpc>
              <a:buSzPct val="100000"/>
              <a:buChar char="•"/>
            </a:pPr>
            <a:r>
              <a:rPr lang="en-US" sz="1800" dirty="0">
                <a:solidFill>
                  <a:srgbClr val="1E293B"/>
                </a:solidFill>
              </a:rPr>
              <a:t>Expected: Two straight-through cords that map pin 1 to pin 1 through to pin 8</a:t>
            </a:r>
            <a:endParaRPr lang="en-US" sz="18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name="Slide 18">
    <p:bg>
      <p:bgPr>
        <a:solidFill>
          <a:srgbClr val="FFFFFF"/>
        </a:solidFill>
      </p:bgPr>
    </p:bg>
    <p:spTree>
      <p:nvGrpSpPr>
        <p:cNvPr id="1" name=""/>
        <p:cNvGrpSpPr/>
        <p:nvPr/>
      </p:nvGrpSpPr>
      <p:grpSpPr>
        <a:xfrm>
          <a:off x="0" y="0"/>
          <a:ext cx="0" cy="0"/>
          <a:chOff x="0" y="0"/>
          <a:chExt cx="0" cy="0"/>
        </a:xfrm>
      </p:grpSpPr>
      <p:sp>
        <p:nvSpPr>
          <p:cNvPr id="2" name="Shape 0"/>
          <p:cNvSpPr/>
          <p:nvPr/>
        </p:nvSpPr>
        <p:spPr>
          <a:xfrm>
            <a:off x="0" y="0"/>
            <a:ext cx="9144000" cy="822960"/>
          </a:xfrm>
          <a:prstGeom prst="rect">
            <a:avLst/>
          </a:prstGeom>
          <a:solidFill>
            <a:srgbClr val="0F172A"/>
          </a:solidFill>
          <a:ln/>
        </p:spPr>
      </p:sp>
      <p:sp>
        <p:nvSpPr>
          <p:cNvPr id="3" name="Shape 1"/>
          <p:cNvSpPr/>
          <p:nvPr/>
        </p:nvSpPr>
        <p:spPr>
          <a:xfrm>
            <a:off x="0" y="822960"/>
            <a:ext cx="9144000" cy="45720"/>
          </a:xfrm>
          <a:prstGeom prst="rect">
            <a:avLst/>
          </a:prstGeom>
          <a:solidFill>
            <a:srgbClr val="F59E0B"/>
          </a:solidFill>
          <a:ln/>
        </p:spPr>
      </p:sp>
      <p:sp>
        <p:nvSpPr>
          <p:cNvPr id="4" name="Text 2"/>
          <p:cNvSpPr/>
          <p:nvPr/>
        </p:nvSpPr>
        <p:spPr>
          <a:xfrm>
            <a:off x="457200" y="109728"/>
            <a:ext cx="8229600" cy="603504"/>
          </a:xfrm>
          <a:prstGeom prst="rect">
            <a:avLst/>
          </a:prstGeom>
          <a:noFill/>
          <a:ln/>
        </p:spPr>
        <p:txBody>
          <a:bodyPr wrap="square" rtlCol="0" anchor="ctr"/>
          <a:lstStyle/>
          <a:p>
            <a:pPr indent="0" marL="0">
              <a:buNone/>
            </a:pPr>
            <a:r>
              <a:rPr lang="en-US" sz="2000" b="1" dirty="0">
                <a:solidFill>
                  <a:srgbClr val="FFFFFF"/>
                </a:solidFill>
              </a:rPr>
              <a:t>Make and prove three patch cords (cont.)</a:t>
            </a:r>
            <a:endParaRPr lang="en-US" sz="2000" dirty="0"/>
          </a:p>
        </p:txBody>
      </p:sp>
      <p:sp>
        <p:nvSpPr>
          <p:cNvPr id="5" name="Text 3"/>
          <p:cNvSpPr/>
          <p:nvPr/>
        </p:nvSpPr>
        <p:spPr>
          <a:xfrm>
            <a:off x="640080" y="1188720"/>
            <a:ext cx="7863840" cy="3291840"/>
          </a:xfrm>
          <a:prstGeom prst="rect">
            <a:avLst/>
          </a:prstGeom>
          <a:noFill/>
          <a:ln/>
        </p:spPr>
        <p:txBody>
          <a:bodyPr wrap="square" rtlCol="0" anchor="t"/>
          <a:lstStyle/>
          <a:p>
            <a:pPr marL="342900" indent="-342900">
              <a:lnSpc>
                <a:spcPct val="120000"/>
              </a:lnSpc>
              <a:buSzPct val="100000"/>
              <a:buChar char="•"/>
            </a:pPr>
            <a:r>
              <a:rPr lang="en-US" sz="1800" dirty="0">
                <a:solidFill>
                  <a:srgbClr val="1E293B"/>
                </a:solidFill>
              </a:rPr>
              <a:t>Expected: One crossover cord showing the 1–3 and 2–6 transposition on the tester</a:t>
            </a:r>
            <a:endParaRPr lang="en-US" sz="1800" dirty="0"/>
          </a:p>
          <a:p>
            <a:pPr marL="342900" indent="-342900">
              <a:lnSpc>
                <a:spcPct val="120000"/>
              </a:lnSpc>
              <a:buSzPct val="100000"/>
              <a:buChar char="•"/>
            </a:pPr>
            <a:r>
              <a:rPr lang="en-US" sz="1800" dirty="0">
                <a:solidFill>
                  <a:srgbClr val="1E293B"/>
                </a:solidFill>
              </a:rPr>
              <a:t>Expected: A completed test record for all three cords</a:t>
            </a:r>
            <a:endParaRPr lang="en-US" sz="18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name="Slide 19">
    <p:bg>
      <p:bgPr>
        <a:solidFill>
          <a:srgbClr val="FFFFFF"/>
        </a:solidFill>
      </p:bgPr>
    </p:bg>
    <p:spTree>
      <p:nvGrpSpPr>
        <p:cNvPr id="1" name=""/>
        <p:cNvGrpSpPr/>
        <p:nvPr/>
      </p:nvGrpSpPr>
      <p:grpSpPr>
        <a:xfrm>
          <a:off x="0" y="0"/>
          <a:ext cx="0" cy="0"/>
          <a:chOff x="0" y="0"/>
          <a:chExt cx="0" cy="0"/>
        </a:xfrm>
      </p:grpSpPr>
      <p:sp>
        <p:nvSpPr>
          <p:cNvPr id="2" name="Shape 0"/>
          <p:cNvSpPr/>
          <p:nvPr/>
        </p:nvSpPr>
        <p:spPr>
          <a:xfrm>
            <a:off x="0" y="0"/>
            <a:ext cx="9144000" cy="822960"/>
          </a:xfrm>
          <a:prstGeom prst="rect">
            <a:avLst/>
          </a:prstGeom>
          <a:solidFill>
            <a:srgbClr val="0F172A"/>
          </a:solidFill>
          <a:ln/>
        </p:spPr>
      </p:sp>
      <p:sp>
        <p:nvSpPr>
          <p:cNvPr id="3" name="Shape 1"/>
          <p:cNvSpPr/>
          <p:nvPr/>
        </p:nvSpPr>
        <p:spPr>
          <a:xfrm>
            <a:off x="0" y="822960"/>
            <a:ext cx="9144000" cy="45720"/>
          </a:xfrm>
          <a:prstGeom prst="rect">
            <a:avLst/>
          </a:prstGeom>
          <a:solidFill>
            <a:srgbClr val="F59E0B"/>
          </a:solidFill>
          <a:ln/>
        </p:spPr>
      </p:sp>
      <p:sp>
        <p:nvSpPr>
          <p:cNvPr id="4" name="Text 2"/>
          <p:cNvSpPr/>
          <p:nvPr/>
        </p:nvSpPr>
        <p:spPr>
          <a:xfrm>
            <a:off x="457200" y="109728"/>
            <a:ext cx="8229600" cy="603504"/>
          </a:xfrm>
          <a:prstGeom prst="rect">
            <a:avLst/>
          </a:prstGeom>
          <a:noFill/>
          <a:ln/>
        </p:spPr>
        <p:txBody>
          <a:bodyPr wrap="square" rtlCol="0" anchor="ctr"/>
          <a:lstStyle/>
          <a:p>
            <a:pPr indent="0" marL="0">
              <a:buNone/>
            </a:pPr>
            <a:r>
              <a:rPr lang="en-US" sz="2000" b="1" dirty="0">
                <a:solidFill>
                  <a:srgbClr val="FFFFFF"/>
                </a:solidFill>
              </a:rPr>
              <a:t>Learning checks</a:t>
            </a:r>
            <a:endParaRPr lang="en-US" sz="2000" dirty="0"/>
          </a:p>
        </p:txBody>
      </p:sp>
      <p:sp>
        <p:nvSpPr>
          <p:cNvPr id="5" name="Text 3"/>
          <p:cNvSpPr/>
          <p:nvPr/>
        </p:nvSpPr>
        <p:spPr>
          <a:xfrm>
            <a:off x="640080" y="1188720"/>
            <a:ext cx="7863840" cy="3291840"/>
          </a:xfrm>
          <a:prstGeom prst="rect">
            <a:avLst/>
          </a:prstGeom>
          <a:noFill/>
          <a:ln/>
        </p:spPr>
        <p:txBody>
          <a:bodyPr wrap="square" rtlCol="0" anchor="t"/>
          <a:lstStyle/>
          <a:p>
            <a:pPr marL="342900" indent="-342900">
              <a:lnSpc>
                <a:spcPct val="120000"/>
              </a:lnSpc>
              <a:buSzPct val="100000"/>
              <a:buChar char="•"/>
            </a:pPr>
            <a:r>
              <a:rPr lang="en-US" sz="1800" dirty="0">
                <a:solidFill>
                  <a:srgbClr val="1E293B"/>
                </a:solidFill>
              </a:rPr>
              <a:t>Oral: Which four pins differ between T568A and T568B?</a:t>
            </a:r>
            <a:endParaRPr lang="en-US" sz="1800" dirty="0"/>
          </a:p>
          <a:p>
            <a:pPr marL="342900" indent="-342900">
              <a:lnSpc>
                <a:spcPct val="120000"/>
              </a:lnSpc>
              <a:buSzPct val="100000"/>
              <a:buChar char="•"/>
            </a:pPr>
            <a:r>
              <a:rPr lang="en-US" sz="1800" dirty="0">
                <a:solidFill>
                  <a:srgbClr val="1E293B"/>
                </a:solidFill>
              </a:rPr>
              <a:t>Oral: Why does a split pair pass a continuity test but fail certification?</a:t>
            </a:r>
            <a:endParaRPr lang="en-US" sz="1800" dirty="0"/>
          </a:p>
          <a:p>
            <a:pPr marL="342900" indent="-342900">
              <a:lnSpc>
                <a:spcPct val="120000"/>
              </a:lnSpc>
              <a:buSzPct val="100000"/>
              <a:buChar char="•"/>
            </a:pPr>
            <a:r>
              <a:rPr lang="en-US" sz="1800" dirty="0">
                <a:solidFill>
                  <a:srgbClr val="1E293B"/>
                </a:solidFill>
              </a:rPr>
              <a:t>Written: State four network topologies and give one advantage of each</a:t>
            </a:r>
            <a:endParaRPr lang="en-US" sz="1800" dirty="0"/>
          </a:p>
          <a:p>
            <a:pPr marL="342900" indent="-342900">
              <a:lnSpc>
                <a:spcPct val="120000"/>
              </a:lnSpc>
              <a:buSzPct val="100000"/>
              <a:buChar char="•"/>
            </a:pPr>
            <a:r>
              <a:rPr lang="en-US" sz="1800" dirty="0">
                <a:solidFill>
                  <a:srgbClr val="1E293B"/>
                </a:solidFill>
              </a:rPr>
              <a:t>Written: Explain why the untwist at a termination must be kept under 13 mm</a:t>
            </a:r>
            <a:endParaRPr lang="en-US" sz="1800" dirty="0"/>
          </a:p>
          <a:p>
            <a:pPr marL="342900" indent="-342900">
              <a:lnSpc>
                <a:spcPct val="120000"/>
              </a:lnSpc>
              <a:buSzPct val="100000"/>
              <a:buChar char="•"/>
            </a:pPr>
            <a:r>
              <a:rPr lang="en-US" sz="1800" dirty="0">
                <a:solidFill>
                  <a:srgbClr val="1E293B"/>
                </a:solidFill>
              </a:rPr>
              <a:t>Practical: Terminate an RJ-45 connector to T568B and have it pass a wire-map test first time</a:t>
            </a:r>
            <a:endParaRPr lang="en-US" sz="18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bg>
      <p:bgPr>
        <a:solidFill>
          <a:srgbClr val="FFFFFF"/>
        </a:solidFill>
      </p:bgPr>
    </p:bg>
    <p:spTree>
      <p:nvGrpSpPr>
        <p:cNvPr id="1" name=""/>
        <p:cNvGrpSpPr/>
        <p:nvPr/>
      </p:nvGrpSpPr>
      <p:grpSpPr>
        <a:xfrm>
          <a:off x="0" y="0"/>
          <a:ext cx="0" cy="0"/>
          <a:chOff x="0" y="0"/>
          <a:chExt cx="0" cy="0"/>
        </a:xfrm>
      </p:grpSpPr>
      <p:sp>
        <p:nvSpPr>
          <p:cNvPr id="2" name="Shape 0"/>
          <p:cNvSpPr/>
          <p:nvPr/>
        </p:nvSpPr>
        <p:spPr>
          <a:xfrm>
            <a:off x="0" y="0"/>
            <a:ext cx="9144000" cy="822960"/>
          </a:xfrm>
          <a:prstGeom prst="rect">
            <a:avLst/>
          </a:prstGeom>
          <a:solidFill>
            <a:srgbClr val="0F172A"/>
          </a:solidFill>
          <a:ln/>
        </p:spPr>
      </p:sp>
      <p:sp>
        <p:nvSpPr>
          <p:cNvPr id="3" name="Shape 1"/>
          <p:cNvSpPr/>
          <p:nvPr/>
        </p:nvSpPr>
        <p:spPr>
          <a:xfrm>
            <a:off x="0" y="822960"/>
            <a:ext cx="9144000" cy="45720"/>
          </a:xfrm>
          <a:prstGeom prst="rect">
            <a:avLst/>
          </a:prstGeom>
          <a:solidFill>
            <a:srgbClr val="F59E0B"/>
          </a:solidFill>
          <a:ln/>
        </p:spPr>
      </p:sp>
      <p:sp>
        <p:nvSpPr>
          <p:cNvPr id="4" name="Text 2"/>
          <p:cNvSpPr/>
          <p:nvPr/>
        </p:nvSpPr>
        <p:spPr>
          <a:xfrm>
            <a:off x="457200" y="109728"/>
            <a:ext cx="8229600" cy="603504"/>
          </a:xfrm>
          <a:prstGeom prst="rect">
            <a:avLst/>
          </a:prstGeom>
          <a:noFill/>
          <a:ln/>
        </p:spPr>
        <p:txBody>
          <a:bodyPr wrap="square" rtlCol="0" anchor="ctr"/>
          <a:lstStyle/>
          <a:p>
            <a:pPr indent="0" marL="0">
              <a:buNone/>
            </a:pPr>
            <a:r>
              <a:rPr lang="en-US" sz="2000" b="1" dirty="0">
                <a:solidFill>
                  <a:srgbClr val="FFFFFF"/>
                </a:solidFill>
              </a:rPr>
              <a:t>Unit information</a:t>
            </a:r>
            <a:endParaRPr lang="en-US" sz="2000" dirty="0"/>
          </a:p>
        </p:txBody>
      </p:sp>
      <p:sp>
        <p:nvSpPr>
          <p:cNvPr id="5" name="Text 3"/>
          <p:cNvSpPr/>
          <p:nvPr/>
        </p:nvSpPr>
        <p:spPr>
          <a:xfrm>
            <a:off x="640080" y="1188720"/>
            <a:ext cx="7863840" cy="3291840"/>
          </a:xfrm>
          <a:prstGeom prst="rect">
            <a:avLst/>
          </a:prstGeom>
          <a:noFill/>
          <a:ln/>
        </p:spPr>
        <p:txBody>
          <a:bodyPr wrap="square" rtlCol="0" anchor="t"/>
          <a:lstStyle/>
          <a:p>
            <a:pPr marL="342900" indent="-342900">
              <a:lnSpc>
                <a:spcPct val="120000"/>
              </a:lnSpc>
              <a:buSzPct val="100000"/>
              <a:buChar char="•"/>
            </a:pPr>
            <a:r>
              <a:rPr lang="en-US" sz="1600" dirty="0">
                <a:solidFill>
                  <a:srgbClr val="1E293B"/>
                </a:solidFill>
              </a:rPr>
              <a:t>Unit title: Computer Network Setup</a:t>
            </a:r>
            <a:endParaRPr lang="en-US" sz="1600" dirty="0"/>
          </a:p>
          <a:p>
            <a:pPr marL="342900" indent="-342900">
              <a:lnSpc>
                <a:spcPct val="120000"/>
              </a:lnSpc>
              <a:buSzPct val="100000"/>
              <a:buChar char="•"/>
            </a:pPr>
            <a:r>
              <a:rPr lang="en-US" sz="1600" dirty="0">
                <a:solidFill>
                  <a:srgbClr val="1E293B"/>
                </a:solidFill>
              </a:rPr>
              <a:t>Unit code: 0612 351 03A</a:t>
            </a:r>
            <a:endParaRPr lang="en-US" sz="1600" dirty="0"/>
          </a:p>
          <a:p>
            <a:pPr marL="342900" indent="-342900">
              <a:lnSpc>
                <a:spcPct val="120000"/>
              </a:lnSpc>
              <a:buSzPct val="100000"/>
              <a:buChar char="•"/>
            </a:pPr>
            <a:r>
              <a:rPr lang="en-US" sz="1600" dirty="0">
                <a:solidFill>
                  <a:srgbClr val="1E293B"/>
                </a:solidFill>
              </a:rPr>
              <a:t>Course: ICT Technician</a:t>
            </a:r>
            <a:endParaRPr lang="en-US" sz="1600" dirty="0"/>
          </a:p>
          <a:p>
            <a:pPr marL="342900" indent="-342900">
              <a:lnSpc>
                <a:spcPct val="120000"/>
              </a:lnSpc>
              <a:buSzPct val="100000"/>
              <a:buChar char="•"/>
            </a:pPr>
            <a:r>
              <a:rPr lang="en-US" sz="1600" dirty="0">
                <a:solidFill>
                  <a:srgbClr val="1E293B"/>
                </a:solidFill>
              </a:rPr>
              <a:t>Level: 6</a:t>
            </a:r>
            <a:endParaRPr lang="en-US" sz="1600" dirty="0"/>
          </a:p>
          <a:p>
            <a:pPr marL="342900" indent="-342900">
              <a:lnSpc>
                <a:spcPct val="120000"/>
              </a:lnSpc>
              <a:buSzPct val="100000"/>
              <a:buChar char="•"/>
            </a:pPr>
            <a:r>
              <a:rPr lang="en-US" sz="1600" dirty="0">
                <a:solidFill>
                  <a:srgbClr val="1E293B"/>
                </a:solidFill>
              </a:rPr>
              <a:t>College: Sample Technical Training Institute</a:t>
            </a:r>
            <a:endParaRPr lang="en-US" sz="1600" dirty="0"/>
          </a:p>
          <a:p>
            <a:pPr marL="342900" indent="-342900">
              <a:lnSpc>
                <a:spcPct val="120000"/>
              </a:lnSpc>
              <a:buSzPct val="100000"/>
              <a:buChar char="•"/>
            </a:pPr>
            <a:r>
              <a:rPr lang="en-US" sz="1600" dirty="0">
                <a:solidFill>
                  <a:srgbClr val="1E293B"/>
                </a:solidFill>
              </a:rPr>
              <a:t>Prepared by: A. Sample</a:t>
            </a:r>
            <a:endParaRPr lang="en-US" sz="1600" dirty="0"/>
          </a:p>
          <a:p>
            <a:pPr marL="342900" indent="-342900">
              <a:lnSpc>
                <a:spcPct val="120000"/>
              </a:lnSpc>
              <a:buSzPct val="100000"/>
              <a:buChar char="•"/>
            </a:pPr>
            <a:r>
              <a:rPr lang="en-US" sz="1600" dirty="0">
                <a:solidFill>
                  <a:srgbClr val="1E293B"/>
                </a:solidFill>
              </a:rPr>
              <a:t>Learning outcomes: 3</a:t>
            </a:r>
            <a:endParaRPr lang="en-US" sz="1600" dirty="0"/>
          </a:p>
          <a:p>
            <a:pPr marL="342900" indent="-342900">
              <a:lnSpc>
                <a:spcPct val="120000"/>
              </a:lnSpc>
              <a:buSzPct val="100000"/>
              <a:buChar char="•"/>
            </a:pPr>
            <a:r>
              <a:rPr lang="en-US" sz="1600" dirty="0">
                <a:solidFill>
                  <a:srgbClr val="1E293B"/>
                </a:solidFill>
              </a:rPr>
              <a:t>Total hours: 200</a:t>
            </a:r>
            <a:endParaRPr lang="en-US" sz="16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name="Slide 20">
    <p:bg>
      <p:bgPr>
        <a:solidFill>
          <a:srgbClr val="FFFFFF"/>
        </a:solidFill>
      </p:bgPr>
    </p:bg>
    <p:spTree>
      <p:nvGrpSpPr>
        <p:cNvPr id="1" name=""/>
        <p:cNvGrpSpPr/>
        <p:nvPr/>
      </p:nvGrpSpPr>
      <p:grpSpPr>
        <a:xfrm>
          <a:off x="0" y="0"/>
          <a:ext cx="0" cy="0"/>
          <a:chOff x="0" y="0"/>
          <a:chExt cx="0" cy="0"/>
        </a:xfrm>
      </p:grpSpPr>
      <p:sp>
        <p:nvSpPr>
          <p:cNvPr id="2" name="Shape 0"/>
          <p:cNvSpPr/>
          <p:nvPr/>
        </p:nvSpPr>
        <p:spPr>
          <a:xfrm>
            <a:off x="0" y="0"/>
            <a:ext cx="9144000" cy="822960"/>
          </a:xfrm>
          <a:prstGeom prst="rect">
            <a:avLst/>
          </a:prstGeom>
          <a:solidFill>
            <a:srgbClr val="0F172A"/>
          </a:solidFill>
          <a:ln/>
        </p:spPr>
      </p:sp>
      <p:sp>
        <p:nvSpPr>
          <p:cNvPr id="3" name="Shape 1"/>
          <p:cNvSpPr/>
          <p:nvPr/>
        </p:nvSpPr>
        <p:spPr>
          <a:xfrm>
            <a:off x="0" y="822960"/>
            <a:ext cx="9144000" cy="45720"/>
          </a:xfrm>
          <a:prstGeom prst="rect">
            <a:avLst/>
          </a:prstGeom>
          <a:solidFill>
            <a:srgbClr val="F59E0B"/>
          </a:solidFill>
          <a:ln/>
        </p:spPr>
      </p:sp>
      <p:sp>
        <p:nvSpPr>
          <p:cNvPr id="4" name="Text 2"/>
          <p:cNvSpPr/>
          <p:nvPr/>
        </p:nvSpPr>
        <p:spPr>
          <a:xfrm>
            <a:off x="457200" y="109728"/>
            <a:ext cx="8229600" cy="603504"/>
          </a:xfrm>
          <a:prstGeom prst="rect">
            <a:avLst/>
          </a:prstGeom>
          <a:noFill/>
          <a:ln/>
        </p:spPr>
        <p:txBody>
          <a:bodyPr wrap="square" rtlCol="0" anchor="ctr"/>
          <a:lstStyle/>
          <a:p>
            <a:pPr indent="0" marL="0">
              <a:buNone/>
            </a:pPr>
            <a:r>
              <a:rPr lang="en-US" sz="2000" b="1" dirty="0">
                <a:solidFill>
                  <a:srgbClr val="FFFFFF"/>
                </a:solidFill>
              </a:rPr>
              <a:t>Learning checks (cont.)</a:t>
            </a:r>
            <a:endParaRPr lang="en-US" sz="2000" dirty="0"/>
          </a:p>
        </p:txBody>
      </p:sp>
      <p:sp>
        <p:nvSpPr>
          <p:cNvPr id="5" name="Text 3"/>
          <p:cNvSpPr/>
          <p:nvPr/>
        </p:nvSpPr>
        <p:spPr>
          <a:xfrm>
            <a:off x="640080" y="1188720"/>
            <a:ext cx="7863840" cy="3291840"/>
          </a:xfrm>
          <a:prstGeom prst="rect">
            <a:avLst/>
          </a:prstGeom>
          <a:noFill/>
          <a:ln/>
        </p:spPr>
        <p:txBody>
          <a:bodyPr wrap="square" rtlCol="0" anchor="t"/>
          <a:lstStyle/>
          <a:p>
            <a:pPr marL="342900" indent="-342900">
              <a:lnSpc>
                <a:spcPct val="120000"/>
              </a:lnSpc>
              <a:buSzPct val="100000"/>
              <a:buChar char="•"/>
            </a:pPr>
            <a:r>
              <a:rPr lang="en-US" sz="1800" dirty="0">
                <a:solidFill>
                  <a:srgbClr val="1E293B"/>
                </a:solidFill>
              </a:rPr>
              <a:t>Practical: Identify, from a set of pre-made cords, which is straight-through and which is crossover, using the tester</a:t>
            </a:r>
            <a:endParaRPr lang="en-US" sz="18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name="Slide 21">
    <p:bg>
      <p:bgPr>
        <a:solidFill>
          <a:srgbClr val="FFFFFF"/>
        </a:solidFill>
      </p:bgPr>
    </p:bg>
    <p:spTree>
      <p:nvGrpSpPr>
        <p:cNvPr id="1" name=""/>
        <p:cNvGrpSpPr/>
        <p:nvPr/>
      </p:nvGrpSpPr>
      <p:grpSpPr>
        <a:xfrm>
          <a:off x="0" y="0"/>
          <a:ext cx="0" cy="0"/>
          <a:chOff x="0" y="0"/>
          <a:chExt cx="0" cy="0"/>
        </a:xfrm>
      </p:grpSpPr>
      <p:sp>
        <p:nvSpPr>
          <p:cNvPr id="2" name="Shape 0"/>
          <p:cNvSpPr/>
          <p:nvPr/>
        </p:nvSpPr>
        <p:spPr>
          <a:xfrm>
            <a:off x="0" y="0"/>
            <a:ext cx="9144000" cy="822960"/>
          </a:xfrm>
          <a:prstGeom prst="rect">
            <a:avLst/>
          </a:prstGeom>
          <a:solidFill>
            <a:srgbClr val="0F172A"/>
          </a:solidFill>
          <a:ln/>
        </p:spPr>
      </p:sp>
      <p:sp>
        <p:nvSpPr>
          <p:cNvPr id="3" name="Shape 1"/>
          <p:cNvSpPr/>
          <p:nvPr/>
        </p:nvSpPr>
        <p:spPr>
          <a:xfrm>
            <a:off x="0" y="822960"/>
            <a:ext cx="9144000" cy="45720"/>
          </a:xfrm>
          <a:prstGeom prst="rect">
            <a:avLst/>
          </a:prstGeom>
          <a:solidFill>
            <a:srgbClr val="F59E0B"/>
          </a:solidFill>
          <a:ln/>
        </p:spPr>
      </p:sp>
      <p:sp>
        <p:nvSpPr>
          <p:cNvPr id="4" name="Text 2"/>
          <p:cNvSpPr/>
          <p:nvPr/>
        </p:nvSpPr>
        <p:spPr>
          <a:xfrm>
            <a:off x="457200" y="109728"/>
            <a:ext cx="8229600" cy="603504"/>
          </a:xfrm>
          <a:prstGeom prst="rect">
            <a:avLst/>
          </a:prstGeom>
          <a:noFill/>
          <a:ln/>
        </p:spPr>
        <p:txBody>
          <a:bodyPr wrap="square" rtlCol="0" anchor="ctr"/>
          <a:lstStyle/>
          <a:p>
            <a:pPr indent="0" marL="0">
              <a:buNone/>
            </a:pPr>
            <a:r>
              <a:rPr lang="en-US" sz="2000" b="1" dirty="0">
                <a:solidFill>
                  <a:srgbClr val="FFFFFF"/>
                </a:solidFill>
              </a:rPr>
              <a:t>Revision and self-check</a:t>
            </a:r>
            <a:endParaRPr lang="en-US" sz="2000" dirty="0"/>
          </a:p>
        </p:txBody>
      </p:sp>
      <p:sp>
        <p:nvSpPr>
          <p:cNvPr id="5" name="Text 3"/>
          <p:cNvSpPr/>
          <p:nvPr/>
        </p:nvSpPr>
        <p:spPr>
          <a:xfrm>
            <a:off x="640080" y="1188720"/>
            <a:ext cx="7863840" cy="3291840"/>
          </a:xfrm>
          <a:prstGeom prst="rect">
            <a:avLst/>
          </a:prstGeom>
          <a:noFill/>
          <a:ln/>
        </p:spPr>
        <p:txBody>
          <a:bodyPr wrap="square" rtlCol="0" anchor="t"/>
          <a:lstStyle/>
          <a:p>
            <a:pPr marL="342900" indent="-342900">
              <a:lnSpc>
                <a:spcPct val="120000"/>
              </a:lnSpc>
              <a:buSzPct val="100000"/>
              <a:buChar char="•"/>
            </a:pPr>
            <a:r>
              <a:rPr lang="en-US" sz="1800" dirty="0">
                <a:solidFill>
                  <a:srgbClr val="1E293B"/>
                </a:solidFill>
              </a:rPr>
              <a:t>Revise by making cords until you pass first time without checking the colour chart</a:t>
            </a:r>
            <a:endParaRPr lang="en-US" sz="1800" dirty="0"/>
          </a:p>
          <a:p>
            <a:pPr marL="342900" indent="-342900">
              <a:lnSpc>
                <a:spcPct val="120000"/>
              </a:lnSpc>
              <a:buSzPct val="100000"/>
              <a:buChar char="•"/>
            </a:pPr>
            <a:r>
              <a:rPr lang="en-US" sz="1800" dirty="0">
                <a:solidFill>
                  <a:srgbClr val="1E293B"/>
                </a:solidFill>
              </a:rPr>
              <a:t>Written test</a:t>
            </a:r>
            <a:endParaRPr lang="en-US" sz="1800" dirty="0"/>
          </a:p>
          <a:p>
            <a:pPr marL="342900" indent="-342900">
              <a:lnSpc>
                <a:spcPct val="120000"/>
              </a:lnSpc>
              <a:buSzPct val="100000"/>
              <a:buChar char="•"/>
            </a:pPr>
            <a:r>
              <a:rPr lang="en-US" sz="1800" dirty="0">
                <a:solidFill>
                  <a:srgbClr val="1E293B"/>
                </a:solidFill>
              </a:rPr>
              <a:t>Practical assessment</a:t>
            </a:r>
            <a:endParaRPr lang="en-US" sz="1800" dirty="0"/>
          </a:p>
          <a:p>
            <a:pPr marL="342900" indent="-342900">
              <a:lnSpc>
                <a:spcPct val="120000"/>
              </a:lnSpc>
              <a:buSzPct val="100000"/>
              <a:buChar char="•"/>
            </a:pPr>
            <a:r>
              <a:rPr lang="en-US" sz="1800" dirty="0">
                <a:solidFill>
                  <a:srgbClr val="1E293B"/>
                </a:solidFill>
              </a:rPr>
              <a:t>Direct observation</a:t>
            </a:r>
            <a:endParaRPr lang="en-US" sz="1800" dirty="0"/>
          </a:p>
          <a:p>
            <a:pPr marL="342900" indent="-342900">
              <a:lnSpc>
                <a:spcPct val="120000"/>
              </a:lnSpc>
              <a:buSzPct val="100000"/>
              <a:buChar char="•"/>
            </a:pPr>
            <a:r>
              <a:rPr lang="en-US" sz="1800" dirty="0">
                <a:solidFill>
                  <a:srgbClr val="1E293B"/>
                </a:solidFill>
              </a:rPr>
              <a:t>Oral questioning</a:t>
            </a:r>
            <a:endParaRPr lang="en-US" sz="18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name="Slide 22">
    <p:bg>
      <p:bgPr>
        <a:solidFill>
          <a:srgbClr val="0F172A"/>
        </a:solidFill>
      </p:bgPr>
    </p:bg>
    <p:spTree>
      <p:nvGrpSpPr>
        <p:cNvPr id="1" name=""/>
        <p:cNvGrpSpPr/>
        <p:nvPr/>
      </p:nvGrpSpPr>
      <p:grpSpPr>
        <a:xfrm>
          <a:off x="0" y="0"/>
          <a:ext cx="0" cy="0"/>
          <a:chOff x="0" y="0"/>
          <a:chExt cx="0" cy="0"/>
        </a:xfrm>
      </p:grpSpPr>
      <p:sp>
        <p:nvSpPr>
          <p:cNvPr id="2" name="Text 0"/>
          <p:cNvSpPr/>
          <p:nvPr/>
        </p:nvSpPr>
        <p:spPr>
          <a:xfrm>
            <a:off x="640080" y="1828800"/>
            <a:ext cx="7863840" cy="548640"/>
          </a:xfrm>
          <a:prstGeom prst="rect">
            <a:avLst/>
          </a:prstGeom>
          <a:noFill/>
          <a:ln/>
        </p:spPr>
        <p:txBody>
          <a:bodyPr wrap="square" rtlCol="0" anchor="ctr"/>
          <a:lstStyle/>
          <a:p>
            <a:pPr indent="0" marL="0">
              <a:buNone/>
            </a:pPr>
            <a:r>
              <a:rPr lang="en-US" sz="2000" b="1" dirty="0">
                <a:solidFill>
                  <a:srgbClr val="F59E0B"/>
                </a:solidFill>
              </a:rPr>
              <a:t>Learning Outcome 2</a:t>
            </a:r>
            <a:endParaRPr lang="en-US" sz="2000" dirty="0"/>
          </a:p>
        </p:txBody>
      </p:sp>
      <p:sp>
        <p:nvSpPr>
          <p:cNvPr id="3" name="Text 1"/>
          <p:cNvSpPr/>
          <p:nvPr/>
        </p:nvSpPr>
        <p:spPr>
          <a:xfrm>
            <a:off x="640080" y="2377440"/>
            <a:ext cx="7863840" cy="1188720"/>
          </a:xfrm>
          <a:prstGeom prst="rect">
            <a:avLst/>
          </a:prstGeom>
          <a:noFill/>
          <a:ln/>
        </p:spPr>
        <p:txBody>
          <a:bodyPr wrap="square" rtlCol="0" anchor="ctr"/>
          <a:lstStyle/>
          <a:p>
            <a:pPr indent="0" marL="0">
              <a:buNone/>
            </a:pPr>
            <a:r>
              <a:rPr lang="en-US" sz="3000" b="1" dirty="0">
                <a:solidFill>
                  <a:srgbClr val="FFFFFF"/>
                </a:solidFill>
              </a:rPr>
              <a:t>CONNECT COMPUTER NETWORK CABLES</a:t>
            </a:r>
            <a:endParaRPr lang="en-US" sz="30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name="Slide 23">
    <p:bg>
      <p:bgPr>
        <a:solidFill>
          <a:srgbClr val="FFFFFF"/>
        </a:solidFill>
      </p:bgPr>
    </p:bg>
    <p:spTree>
      <p:nvGrpSpPr>
        <p:cNvPr id="1" name=""/>
        <p:cNvGrpSpPr/>
        <p:nvPr/>
      </p:nvGrpSpPr>
      <p:grpSpPr>
        <a:xfrm>
          <a:off x="0" y="0"/>
          <a:ext cx="0" cy="0"/>
          <a:chOff x="0" y="0"/>
          <a:chExt cx="0" cy="0"/>
        </a:xfrm>
      </p:grpSpPr>
      <p:sp>
        <p:nvSpPr>
          <p:cNvPr id="2" name="Shape 0"/>
          <p:cNvSpPr/>
          <p:nvPr/>
        </p:nvSpPr>
        <p:spPr>
          <a:xfrm>
            <a:off x="0" y="0"/>
            <a:ext cx="9144000" cy="822960"/>
          </a:xfrm>
          <a:prstGeom prst="rect">
            <a:avLst/>
          </a:prstGeom>
          <a:solidFill>
            <a:srgbClr val="0F172A"/>
          </a:solidFill>
          <a:ln/>
        </p:spPr>
      </p:sp>
      <p:sp>
        <p:nvSpPr>
          <p:cNvPr id="3" name="Shape 1"/>
          <p:cNvSpPr/>
          <p:nvPr/>
        </p:nvSpPr>
        <p:spPr>
          <a:xfrm>
            <a:off x="0" y="822960"/>
            <a:ext cx="9144000" cy="45720"/>
          </a:xfrm>
          <a:prstGeom prst="rect">
            <a:avLst/>
          </a:prstGeom>
          <a:solidFill>
            <a:srgbClr val="F59E0B"/>
          </a:solidFill>
          <a:ln/>
        </p:spPr>
      </p:sp>
      <p:sp>
        <p:nvSpPr>
          <p:cNvPr id="4" name="Text 2"/>
          <p:cNvSpPr/>
          <p:nvPr/>
        </p:nvSpPr>
        <p:spPr>
          <a:xfrm>
            <a:off x="457200" y="109728"/>
            <a:ext cx="8229600" cy="603504"/>
          </a:xfrm>
          <a:prstGeom prst="rect">
            <a:avLst/>
          </a:prstGeom>
          <a:noFill/>
          <a:ln/>
        </p:spPr>
        <p:txBody>
          <a:bodyPr wrap="square" rtlCol="0" anchor="ctr"/>
          <a:lstStyle/>
          <a:p>
            <a:pPr indent="0" marL="0">
              <a:buNone/>
            </a:pPr>
            <a:r>
              <a:rPr lang="en-US" sz="2000" b="1" dirty="0">
                <a:solidFill>
                  <a:srgbClr val="FFFFFF"/>
                </a:solidFill>
              </a:rPr>
              <a:t>What you will learn</a:t>
            </a:r>
            <a:endParaRPr lang="en-US" sz="2000" dirty="0"/>
          </a:p>
        </p:txBody>
      </p:sp>
      <p:sp>
        <p:nvSpPr>
          <p:cNvPr id="5" name="Text 3"/>
          <p:cNvSpPr/>
          <p:nvPr/>
        </p:nvSpPr>
        <p:spPr>
          <a:xfrm>
            <a:off x="640080" y="1188720"/>
            <a:ext cx="7863840" cy="3291840"/>
          </a:xfrm>
          <a:prstGeom prst="rect">
            <a:avLst/>
          </a:prstGeom>
          <a:noFill/>
          <a:ln/>
        </p:spPr>
        <p:txBody>
          <a:bodyPr wrap="square" rtlCol="0" anchor="t"/>
          <a:lstStyle/>
          <a:p>
            <a:pPr marL="342900" indent="-342900">
              <a:lnSpc>
                <a:spcPct val="120000"/>
              </a:lnSpc>
              <a:buSzPct val="100000"/>
              <a:buChar char="•"/>
            </a:pPr>
            <a:r>
              <a:rPr lang="en-US" sz="1800" dirty="0">
                <a:solidFill>
                  <a:srgbClr val="1E293B"/>
                </a:solidFill>
              </a:rPr>
              <a:t>By the end of this outcome you will be able to observe the required safety measures, mount and interconnect network devices to…</a:t>
            </a:r>
            <a:endParaRPr lang="en-US" sz="18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name="Slide 24">
    <p:bg>
      <p:bgPr>
        <a:solidFill>
          <a:srgbClr val="FFFFFF"/>
        </a:solidFill>
      </p:bgPr>
    </p:bg>
    <p:spTree>
      <p:nvGrpSpPr>
        <p:cNvPr id="1" name=""/>
        <p:cNvGrpSpPr/>
        <p:nvPr/>
      </p:nvGrpSpPr>
      <p:grpSpPr>
        <a:xfrm>
          <a:off x="0" y="0"/>
          <a:ext cx="0" cy="0"/>
          <a:chOff x="0" y="0"/>
          <a:chExt cx="0" cy="0"/>
        </a:xfrm>
      </p:grpSpPr>
      <p:sp>
        <p:nvSpPr>
          <p:cNvPr id="2" name="Shape 0"/>
          <p:cNvSpPr/>
          <p:nvPr/>
        </p:nvSpPr>
        <p:spPr>
          <a:xfrm>
            <a:off x="0" y="0"/>
            <a:ext cx="9144000" cy="822960"/>
          </a:xfrm>
          <a:prstGeom prst="rect">
            <a:avLst/>
          </a:prstGeom>
          <a:solidFill>
            <a:srgbClr val="0F172A"/>
          </a:solidFill>
          <a:ln/>
        </p:spPr>
      </p:sp>
      <p:sp>
        <p:nvSpPr>
          <p:cNvPr id="3" name="Shape 1"/>
          <p:cNvSpPr/>
          <p:nvPr/>
        </p:nvSpPr>
        <p:spPr>
          <a:xfrm>
            <a:off x="0" y="822960"/>
            <a:ext cx="9144000" cy="45720"/>
          </a:xfrm>
          <a:prstGeom prst="rect">
            <a:avLst/>
          </a:prstGeom>
          <a:solidFill>
            <a:srgbClr val="F59E0B"/>
          </a:solidFill>
          <a:ln/>
        </p:spPr>
      </p:sp>
      <p:sp>
        <p:nvSpPr>
          <p:cNvPr id="4" name="Text 2"/>
          <p:cNvSpPr/>
          <p:nvPr/>
        </p:nvSpPr>
        <p:spPr>
          <a:xfrm>
            <a:off x="457200" y="109728"/>
            <a:ext cx="8229600" cy="603504"/>
          </a:xfrm>
          <a:prstGeom prst="rect">
            <a:avLst/>
          </a:prstGeom>
          <a:noFill/>
          <a:ln/>
        </p:spPr>
        <p:txBody>
          <a:bodyPr wrap="square" rtlCol="0" anchor="ctr"/>
          <a:lstStyle/>
          <a:p>
            <a:pPr indent="0" marL="0">
              <a:buNone/>
            </a:pPr>
            <a:r>
              <a:rPr lang="en-US" sz="2000" b="1" dirty="0">
                <a:solidFill>
                  <a:srgbClr val="FFFFFF"/>
                </a:solidFill>
              </a:rPr>
              <a:t>Safety on a network installation</a:t>
            </a:r>
            <a:endParaRPr lang="en-US" sz="2000" dirty="0"/>
          </a:p>
        </p:txBody>
      </p:sp>
      <p:sp>
        <p:nvSpPr>
          <p:cNvPr id="5" name="Text 3"/>
          <p:cNvSpPr/>
          <p:nvPr/>
        </p:nvSpPr>
        <p:spPr>
          <a:xfrm>
            <a:off x="640080" y="1188720"/>
            <a:ext cx="7863840" cy="3291840"/>
          </a:xfrm>
          <a:prstGeom prst="rect">
            <a:avLst/>
          </a:prstGeom>
          <a:noFill/>
          <a:ln/>
        </p:spPr>
        <p:txBody>
          <a:bodyPr wrap="square" rtlCol="0" anchor="t"/>
          <a:lstStyle/>
          <a:p>
            <a:pPr marL="342900" indent="-342900">
              <a:lnSpc>
                <a:spcPct val="120000"/>
              </a:lnSpc>
              <a:buSzPct val="100000"/>
              <a:buChar char="•"/>
            </a:pPr>
            <a:r>
              <a:rPr lang="en-US" sz="1800" dirty="0">
                <a:solidFill>
                  <a:srgbClr val="1E293B"/>
                </a:solidFill>
              </a:rPr>
              <a:t>Cabling work puts you in ceilings, under floors and inside cabinets that may be live</a:t>
            </a:r>
            <a:endParaRPr lang="en-US" sz="1800" dirty="0"/>
          </a:p>
          <a:p>
            <a:pPr marL="342900" indent="-342900">
              <a:lnSpc>
                <a:spcPct val="120000"/>
              </a:lnSpc>
              <a:buSzPct val="100000"/>
              <a:buChar char="•"/>
            </a:pPr>
            <a:r>
              <a:rPr lang="en-US" sz="1800" dirty="0">
                <a:solidFill>
                  <a:srgbClr val="1E293B"/>
                </a:solidFill>
              </a:rPr>
              <a:t>Wear the PPE issued: dust coat, safety glasses when cutting or drilling, gloves when handling cable trays</a:t>
            </a:r>
            <a:endParaRPr lang="en-US" sz="1800" dirty="0"/>
          </a:p>
          <a:p>
            <a:pPr marL="342900" indent="-342900">
              <a:lnSpc>
                <a:spcPct val="120000"/>
              </a:lnSpc>
              <a:buSzPct val="100000"/>
              <a:buChar char="•"/>
            </a:pPr>
            <a:r>
              <a:rPr lang="en-US" sz="1800" dirty="0">
                <a:solidFill>
                  <a:srgbClr val="1E293B"/>
                </a:solidFill>
              </a:rPr>
              <a:t>Isolate and lock off power before working inside a cabinet or trunking that carries mains</a:t>
            </a:r>
            <a:endParaRPr lang="en-US" sz="1800" dirty="0"/>
          </a:p>
          <a:p>
            <a:pPr marL="342900" indent="-342900">
              <a:lnSpc>
                <a:spcPct val="120000"/>
              </a:lnSpc>
              <a:buSzPct val="100000"/>
              <a:buChar char="•"/>
            </a:pPr>
            <a:r>
              <a:rPr lang="en-US" sz="1800" dirty="0">
                <a:solidFill>
                  <a:srgbClr val="1E293B"/>
                </a:solidFill>
              </a:rPr>
              <a:t>Never look into the end of a fibre or a fibre port</a:t>
            </a:r>
            <a:endParaRPr lang="en-US" sz="1800" dirty="0"/>
          </a:p>
          <a:p>
            <a:pPr marL="342900" indent="-342900">
              <a:lnSpc>
                <a:spcPct val="120000"/>
              </a:lnSpc>
              <a:buSzPct val="100000"/>
              <a:buChar char="•"/>
            </a:pPr>
            <a:r>
              <a:rPr lang="en-US" sz="1800" dirty="0">
                <a:solidFill>
                  <a:srgbClr val="1E293B"/>
                </a:solidFill>
              </a:rPr>
              <a:t>Barrier and sign any open floor box, lifted tile or ladder</a:t>
            </a:r>
            <a:endParaRPr lang="en-US" sz="18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name="Slide 25">
    <p:bg>
      <p:bgPr>
        <a:solidFill>
          <a:srgbClr val="FFFFFF"/>
        </a:solidFill>
      </p:bgPr>
    </p:bg>
    <p:spTree>
      <p:nvGrpSpPr>
        <p:cNvPr id="1" name=""/>
        <p:cNvGrpSpPr/>
        <p:nvPr/>
      </p:nvGrpSpPr>
      <p:grpSpPr>
        <a:xfrm>
          <a:off x="0" y="0"/>
          <a:ext cx="0" cy="0"/>
          <a:chOff x="0" y="0"/>
          <a:chExt cx="0" cy="0"/>
        </a:xfrm>
      </p:grpSpPr>
      <p:sp>
        <p:nvSpPr>
          <p:cNvPr id="2" name="Shape 0"/>
          <p:cNvSpPr/>
          <p:nvPr/>
        </p:nvSpPr>
        <p:spPr>
          <a:xfrm>
            <a:off x="0" y="0"/>
            <a:ext cx="9144000" cy="822960"/>
          </a:xfrm>
          <a:prstGeom prst="rect">
            <a:avLst/>
          </a:prstGeom>
          <a:solidFill>
            <a:srgbClr val="0F172A"/>
          </a:solidFill>
          <a:ln/>
        </p:spPr>
      </p:sp>
      <p:sp>
        <p:nvSpPr>
          <p:cNvPr id="3" name="Shape 1"/>
          <p:cNvSpPr/>
          <p:nvPr/>
        </p:nvSpPr>
        <p:spPr>
          <a:xfrm>
            <a:off x="0" y="822960"/>
            <a:ext cx="9144000" cy="45720"/>
          </a:xfrm>
          <a:prstGeom prst="rect">
            <a:avLst/>
          </a:prstGeom>
          <a:solidFill>
            <a:srgbClr val="F59E0B"/>
          </a:solidFill>
          <a:ln/>
        </p:spPr>
      </p:sp>
      <p:sp>
        <p:nvSpPr>
          <p:cNvPr id="4" name="Text 2"/>
          <p:cNvSpPr/>
          <p:nvPr/>
        </p:nvSpPr>
        <p:spPr>
          <a:xfrm>
            <a:off x="457200" y="109728"/>
            <a:ext cx="8229600" cy="603504"/>
          </a:xfrm>
          <a:prstGeom prst="rect">
            <a:avLst/>
          </a:prstGeom>
          <a:noFill/>
          <a:ln/>
        </p:spPr>
        <p:txBody>
          <a:bodyPr wrap="square" rtlCol="0" anchor="ctr"/>
          <a:lstStyle/>
          <a:p>
            <a:pPr indent="0" marL="0">
              <a:buNone/>
            </a:pPr>
            <a:r>
              <a:rPr lang="en-US" sz="2000" b="1" dirty="0">
                <a:solidFill>
                  <a:srgbClr val="FFFFFF"/>
                </a:solidFill>
              </a:rPr>
              <a:t>Safety on a network installation (cont.)</a:t>
            </a:r>
            <a:endParaRPr lang="en-US" sz="2000" dirty="0"/>
          </a:p>
        </p:txBody>
      </p:sp>
      <p:sp>
        <p:nvSpPr>
          <p:cNvPr id="5" name="Text 3"/>
          <p:cNvSpPr/>
          <p:nvPr/>
        </p:nvSpPr>
        <p:spPr>
          <a:xfrm>
            <a:off x="640080" y="1188720"/>
            <a:ext cx="7863840" cy="3291840"/>
          </a:xfrm>
          <a:prstGeom prst="rect">
            <a:avLst/>
          </a:prstGeom>
          <a:noFill/>
          <a:ln/>
        </p:spPr>
        <p:txBody>
          <a:bodyPr wrap="square" rtlCol="0" anchor="t"/>
          <a:lstStyle/>
          <a:p>
            <a:pPr marL="342900" indent="-342900">
              <a:lnSpc>
                <a:spcPct val="120000"/>
              </a:lnSpc>
              <a:buSzPct val="100000"/>
              <a:buChar char="•"/>
            </a:pPr>
            <a:r>
              <a:rPr lang="en-US" sz="1800" dirty="0">
                <a:solidFill>
                  <a:srgbClr val="1E293B"/>
                </a:solidFill>
              </a:rPr>
              <a:t>Use a tested ladder or platform</a:t>
            </a:r>
            <a:endParaRPr lang="en-US" sz="1800" dirty="0"/>
          </a:p>
          <a:p>
            <a:pPr marL="342900" indent="-342900">
              <a:lnSpc>
                <a:spcPct val="120000"/>
              </a:lnSpc>
              <a:buSzPct val="100000"/>
              <a:buChar char="•"/>
            </a:pPr>
            <a:r>
              <a:rPr lang="en-US" sz="1800" dirty="0">
                <a:solidFill>
                  <a:srgbClr val="1E293B"/>
                </a:solidFill>
              </a:rPr>
              <a:t>Report damaged tools and take them out of service rather than working round the fault</a:t>
            </a:r>
            <a:endParaRPr lang="en-US" sz="1800"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name="Slide 26">
    <p:bg>
      <p:bgPr>
        <a:solidFill>
          <a:srgbClr val="FFFFFF"/>
        </a:solidFill>
      </p:bgPr>
    </p:bg>
    <p:spTree>
      <p:nvGrpSpPr>
        <p:cNvPr id="1" name=""/>
        <p:cNvGrpSpPr/>
        <p:nvPr/>
      </p:nvGrpSpPr>
      <p:grpSpPr>
        <a:xfrm>
          <a:off x="0" y="0"/>
          <a:ext cx="0" cy="0"/>
          <a:chOff x="0" y="0"/>
          <a:chExt cx="0" cy="0"/>
        </a:xfrm>
      </p:grpSpPr>
      <p:sp>
        <p:nvSpPr>
          <p:cNvPr id="2" name="Shape 0"/>
          <p:cNvSpPr/>
          <p:nvPr/>
        </p:nvSpPr>
        <p:spPr>
          <a:xfrm>
            <a:off x="0" y="0"/>
            <a:ext cx="9144000" cy="822960"/>
          </a:xfrm>
          <a:prstGeom prst="rect">
            <a:avLst/>
          </a:prstGeom>
          <a:solidFill>
            <a:srgbClr val="0F172A"/>
          </a:solidFill>
          <a:ln/>
        </p:spPr>
      </p:sp>
      <p:sp>
        <p:nvSpPr>
          <p:cNvPr id="3" name="Shape 1"/>
          <p:cNvSpPr/>
          <p:nvPr/>
        </p:nvSpPr>
        <p:spPr>
          <a:xfrm>
            <a:off x="0" y="822960"/>
            <a:ext cx="9144000" cy="45720"/>
          </a:xfrm>
          <a:prstGeom prst="rect">
            <a:avLst/>
          </a:prstGeom>
          <a:solidFill>
            <a:srgbClr val="F59E0B"/>
          </a:solidFill>
          <a:ln/>
        </p:spPr>
      </p:sp>
      <p:sp>
        <p:nvSpPr>
          <p:cNvPr id="4" name="Text 2"/>
          <p:cNvSpPr/>
          <p:nvPr/>
        </p:nvSpPr>
        <p:spPr>
          <a:xfrm>
            <a:off x="457200" y="109728"/>
            <a:ext cx="8229600" cy="603504"/>
          </a:xfrm>
          <a:prstGeom prst="rect">
            <a:avLst/>
          </a:prstGeom>
          <a:noFill/>
          <a:ln/>
        </p:spPr>
        <p:txBody>
          <a:bodyPr wrap="square" rtlCol="0" anchor="ctr"/>
          <a:lstStyle/>
          <a:p>
            <a:pPr indent="0" marL="0">
              <a:buNone/>
            </a:pPr>
            <a:r>
              <a:rPr lang="en-US" sz="2000" b="1" dirty="0">
                <a:solidFill>
                  <a:srgbClr val="FFFFFF"/>
                </a:solidFill>
              </a:rPr>
              <a:t>Mounting and dressing — why it is marked</a:t>
            </a:r>
            <a:endParaRPr lang="en-US" sz="2000" dirty="0"/>
          </a:p>
        </p:txBody>
      </p:sp>
      <p:sp>
        <p:nvSpPr>
          <p:cNvPr id="5" name="Text 3"/>
          <p:cNvSpPr/>
          <p:nvPr/>
        </p:nvSpPr>
        <p:spPr>
          <a:xfrm>
            <a:off x="640080" y="1188720"/>
            <a:ext cx="7863840" cy="3291840"/>
          </a:xfrm>
          <a:prstGeom prst="rect">
            <a:avLst/>
          </a:prstGeom>
          <a:noFill/>
          <a:ln/>
        </p:spPr>
        <p:txBody>
          <a:bodyPr wrap="square" rtlCol="0" anchor="t"/>
          <a:lstStyle/>
          <a:p>
            <a:pPr marL="342900" indent="-342900">
              <a:lnSpc>
                <a:spcPct val="120000"/>
              </a:lnSpc>
              <a:buSzPct val="100000"/>
              <a:buChar char="•"/>
            </a:pPr>
            <a:r>
              <a:rPr lang="en-US" sz="1800" dirty="0">
                <a:solidFill>
                  <a:srgbClr val="1E293B"/>
                </a:solidFill>
              </a:rPr>
              <a:t>A cabinet that is neat is not just tidy; it is maintainable</a:t>
            </a:r>
            <a:endParaRPr lang="en-US" sz="1800" dirty="0"/>
          </a:p>
          <a:p>
            <a:pPr marL="342900" indent="-342900">
              <a:lnSpc>
                <a:spcPct val="120000"/>
              </a:lnSpc>
              <a:buSzPct val="100000"/>
              <a:buChar char="•"/>
            </a:pPr>
            <a:r>
              <a:rPr lang="en-US" sz="1800" dirty="0">
                <a:solidFill>
                  <a:srgbClr val="1E293B"/>
                </a:solidFill>
              </a:rPr>
              <a:t>Put patch panels immediately above or below the switch they serve, so patch cords are short and do not cross the cabinet</a:t>
            </a:r>
            <a:endParaRPr lang="en-US" sz="1800" dirty="0"/>
          </a:p>
          <a:p>
            <a:pPr marL="342900" indent="-342900">
              <a:lnSpc>
                <a:spcPct val="120000"/>
              </a:lnSpc>
              <a:buSzPct val="100000"/>
              <a:buChar char="•"/>
            </a:pPr>
            <a:r>
              <a:rPr lang="en-US" sz="1800" dirty="0">
                <a:solidFill>
                  <a:srgbClr val="1E293B"/>
                </a:solidFill>
              </a:rPr>
              <a:t>Heavy items — UPS, servers — go at the bottom, or the rack becomes unstable</a:t>
            </a:r>
            <a:endParaRPr lang="en-US" sz="1800" dirty="0"/>
          </a:p>
          <a:p>
            <a:pPr marL="342900" indent="-342900">
              <a:lnSpc>
                <a:spcPct val="120000"/>
              </a:lnSpc>
              <a:buSzPct val="100000"/>
              <a:buChar char="•"/>
            </a:pPr>
            <a:r>
              <a:rPr lang="en-US" sz="1800" dirty="0">
                <a:solidFill>
                  <a:srgbClr val="1E293B"/>
                </a:solidFill>
              </a:rPr>
              <a:t>Leave clearance for airflow, and respect the fan direction</a:t>
            </a:r>
            <a:endParaRPr lang="en-US" sz="1800" dirty="0"/>
          </a:p>
          <a:p>
            <a:pPr marL="342900" indent="-342900">
              <a:lnSpc>
                <a:spcPct val="120000"/>
              </a:lnSpc>
              <a:buSzPct val="100000"/>
              <a:buChar char="•"/>
            </a:pPr>
            <a:r>
              <a:rPr lang="en-US" sz="1800" dirty="0">
                <a:solidFill>
                  <a:srgbClr val="1E293B"/>
                </a:solidFill>
              </a:rPr>
              <a:t>Keep power leads on one side and data cords on the other, crossing at right angles if they must cross</a:t>
            </a:r>
            <a:endParaRPr lang="en-US" sz="1800"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name="Slide 27">
    <p:bg>
      <p:bgPr>
        <a:solidFill>
          <a:srgbClr val="FFFFFF"/>
        </a:solidFill>
      </p:bgPr>
    </p:bg>
    <p:spTree>
      <p:nvGrpSpPr>
        <p:cNvPr id="1" name=""/>
        <p:cNvGrpSpPr/>
        <p:nvPr/>
      </p:nvGrpSpPr>
      <p:grpSpPr>
        <a:xfrm>
          <a:off x="0" y="0"/>
          <a:ext cx="0" cy="0"/>
          <a:chOff x="0" y="0"/>
          <a:chExt cx="0" cy="0"/>
        </a:xfrm>
      </p:grpSpPr>
      <p:sp>
        <p:nvSpPr>
          <p:cNvPr id="2" name="Shape 0"/>
          <p:cNvSpPr/>
          <p:nvPr/>
        </p:nvSpPr>
        <p:spPr>
          <a:xfrm>
            <a:off x="0" y="0"/>
            <a:ext cx="9144000" cy="822960"/>
          </a:xfrm>
          <a:prstGeom prst="rect">
            <a:avLst/>
          </a:prstGeom>
          <a:solidFill>
            <a:srgbClr val="0F172A"/>
          </a:solidFill>
          <a:ln/>
        </p:spPr>
      </p:sp>
      <p:sp>
        <p:nvSpPr>
          <p:cNvPr id="3" name="Shape 1"/>
          <p:cNvSpPr/>
          <p:nvPr/>
        </p:nvSpPr>
        <p:spPr>
          <a:xfrm>
            <a:off x="0" y="822960"/>
            <a:ext cx="9144000" cy="45720"/>
          </a:xfrm>
          <a:prstGeom prst="rect">
            <a:avLst/>
          </a:prstGeom>
          <a:solidFill>
            <a:srgbClr val="F59E0B"/>
          </a:solidFill>
          <a:ln/>
        </p:spPr>
      </p:sp>
      <p:sp>
        <p:nvSpPr>
          <p:cNvPr id="4" name="Text 2"/>
          <p:cNvSpPr/>
          <p:nvPr/>
        </p:nvSpPr>
        <p:spPr>
          <a:xfrm>
            <a:off x="457200" y="109728"/>
            <a:ext cx="8229600" cy="603504"/>
          </a:xfrm>
          <a:prstGeom prst="rect">
            <a:avLst/>
          </a:prstGeom>
          <a:noFill/>
          <a:ln/>
        </p:spPr>
        <p:txBody>
          <a:bodyPr wrap="square" rtlCol="0" anchor="ctr"/>
          <a:lstStyle/>
          <a:p>
            <a:pPr indent="0" marL="0">
              <a:buNone/>
            </a:pPr>
            <a:r>
              <a:rPr lang="en-US" sz="2000" b="1" dirty="0">
                <a:solidFill>
                  <a:srgbClr val="FFFFFF"/>
                </a:solidFill>
              </a:rPr>
              <a:t>Mounting and dressing — why it is marked (cont.)</a:t>
            </a:r>
            <a:endParaRPr lang="en-US" sz="2000" dirty="0"/>
          </a:p>
        </p:txBody>
      </p:sp>
      <p:sp>
        <p:nvSpPr>
          <p:cNvPr id="5" name="Text 3"/>
          <p:cNvSpPr/>
          <p:nvPr/>
        </p:nvSpPr>
        <p:spPr>
          <a:xfrm>
            <a:off x="640080" y="1188720"/>
            <a:ext cx="7863840" cy="3291840"/>
          </a:xfrm>
          <a:prstGeom prst="rect">
            <a:avLst/>
          </a:prstGeom>
          <a:noFill/>
          <a:ln/>
        </p:spPr>
        <p:txBody>
          <a:bodyPr wrap="square" rtlCol="0" anchor="t"/>
          <a:lstStyle/>
          <a:p>
            <a:pPr marL="342900" indent="-342900">
              <a:lnSpc>
                <a:spcPct val="120000"/>
              </a:lnSpc>
              <a:buSzPct val="100000"/>
              <a:buChar char="•"/>
            </a:pPr>
            <a:r>
              <a:rPr lang="en-US" sz="1800" dirty="0">
                <a:solidFill>
                  <a:srgbClr val="1E293B"/>
                </a:solidFill>
              </a:rPr>
              <a:t>Support cables with hook-and-loop straps, not over-tightened cable ties — a tight tie deforms the pairs and shows up as a certification…</a:t>
            </a:r>
            <a:endParaRPr lang="en-US" sz="1800" dirty="0"/>
          </a:p>
          <a:p>
            <a:pPr marL="342900" indent="-342900">
              <a:lnSpc>
                <a:spcPct val="120000"/>
              </a:lnSpc>
              <a:buSzPct val="100000"/>
              <a:buChar char="•"/>
            </a:pPr>
            <a:r>
              <a:rPr lang="en-US" sz="1800" dirty="0">
                <a:solidFill>
                  <a:srgbClr val="1E293B"/>
                </a:solidFill>
              </a:rPr>
              <a:t>Respect the bend radius, typically four times the cable diameter for UTP, and do not fill trunking beyond about 40 %</a:t>
            </a:r>
            <a:endParaRPr lang="en-US" sz="1800"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name="Slide 28">
    <p:bg>
      <p:bgPr>
        <a:solidFill>
          <a:srgbClr val="FFFFFF"/>
        </a:solidFill>
      </p:bgPr>
    </p:bg>
    <p:spTree>
      <p:nvGrpSpPr>
        <p:cNvPr id="1" name=""/>
        <p:cNvGrpSpPr/>
        <p:nvPr/>
      </p:nvGrpSpPr>
      <p:grpSpPr>
        <a:xfrm>
          <a:off x="0" y="0"/>
          <a:ext cx="0" cy="0"/>
          <a:chOff x="0" y="0"/>
          <a:chExt cx="0" cy="0"/>
        </a:xfrm>
      </p:grpSpPr>
      <p:sp>
        <p:nvSpPr>
          <p:cNvPr id="2" name="Shape 0"/>
          <p:cNvSpPr/>
          <p:nvPr/>
        </p:nvSpPr>
        <p:spPr>
          <a:xfrm>
            <a:off x="0" y="0"/>
            <a:ext cx="9144000" cy="822960"/>
          </a:xfrm>
          <a:prstGeom prst="rect">
            <a:avLst/>
          </a:prstGeom>
          <a:solidFill>
            <a:srgbClr val="0F172A"/>
          </a:solidFill>
          <a:ln/>
        </p:spPr>
      </p:sp>
      <p:sp>
        <p:nvSpPr>
          <p:cNvPr id="3" name="Shape 1"/>
          <p:cNvSpPr/>
          <p:nvPr/>
        </p:nvSpPr>
        <p:spPr>
          <a:xfrm>
            <a:off x="0" y="822960"/>
            <a:ext cx="9144000" cy="45720"/>
          </a:xfrm>
          <a:prstGeom prst="rect">
            <a:avLst/>
          </a:prstGeom>
          <a:solidFill>
            <a:srgbClr val="F59E0B"/>
          </a:solidFill>
          <a:ln/>
        </p:spPr>
      </p:sp>
      <p:sp>
        <p:nvSpPr>
          <p:cNvPr id="4" name="Text 2"/>
          <p:cNvSpPr/>
          <p:nvPr/>
        </p:nvSpPr>
        <p:spPr>
          <a:xfrm>
            <a:off x="457200" y="109728"/>
            <a:ext cx="8229600" cy="603504"/>
          </a:xfrm>
          <a:prstGeom prst="rect">
            <a:avLst/>
          </a:prstGeom>
          <a:noFill/>
          <a:ln/>
        </p:spPr>
        <p:txBody>
          <a:bodyPr wrap="square" rtlCol="0" anchor="ctr"/>
          <a:lstStyle/>
          <a:p>
            <a:pPr indent="0" marL="0">
              <a:buNone/>
            </a:pPr>
            <a:r>
              <a:rPr lang="en-US" sz="2000" b="1" dirty="0">
                <a:solidFill>
                  <a:srgbClr val="FFFFFF"/>
                </a:solidFill>
              </a:rPr>
              <a:t>IP addressing and subnetting</a:t>
            </a:r>
            <a:endParaRPr lang="en-US" sz="2000" dirty="0"/>
          </a:p>
        </p:txBody>
      </p:sp>
      <p:sp>
        <p:nvSpPr>
          <p:cNvPr id="5" name="Text 3"/>
          <p:cNvSpPr/>
          <p:nvPr/>
        </p:nvSpPr>
        <p:spPr>
          <a:xfrm>
            <a:off x="640080" y="1188720"/>
            <a:ext cx="7863840" cy="3291840"/>
          </a:xfrm>
          <a:prstGeom prst="rect">
            <a:avLst/>
          </a:prstGeom>
          <a:noFill/>
          <a:ln/>
        </p:spPr>
        <p:txBody>
          <a:bodyPr wrap="square" rtlCol="0" anchor="t"/>
          <a:lstStyle/>
          <a:p>
            <a:pPr marL="342900" indent="-342900">
              <a:lnSpc>
                <a:spcPct val="120000"/>
              </a:lnSpc>
              <a:buSzPct val="100000"/>
              <a:buChar char="•"/>
            </a:pPr>
            <a:r>
              <a:rPr lang="en-US" sz="1800" dirty="0">
                <a:solidFill>
                  <a:srgbClr val="1E293B"/>
                </a:solidFill>
              </a:rPr>
              <a:t>Every device on the network needs an address, a mask that tells it which addresses are local, and a gateway for everything…</a:t>
            </a:r>
            <a:endParaRPr lang="en-US" sz="1800" dirty="0"/>
          </a:p>
          <a:p>
            <a:pPr marL="342900" indent="-342900">
              <a:lnSpc>
                <a:spcPct val="120000"/>
              </a:lnSpc>
              <a:buSzPct val="100000"/>
              <a:buChar char="•"/>
            </a:pPr>
            <a:r>
              <a:rPr lang="en-US" sz="1800" dirty="0">
                <a:solidFill>
                  <a:srgbClr val="1E293B"/>
                </a:solidFill>
              </a:rPr>
              <a:t>An IPv4 address is 32 bits, written as four octets</a:t>
            </a:r>
            <a:endParaRPr lang="en-US" sz="1800" dirty="0"/>
          </a:p>
          <a:p>
            <a:pPr marL="342900" indent="-342900">
              <a:lnSpc>
                <a:spcPct val="120000"/>
              </a:lnSpc>
              <a:buSzPct val="100000"/>
              <a:buChar char="•"/>
            </a:pPr>
            <a:r>
              <a:rPr lang="en-US" sz="1800" dirty="0">
                <a:solidFill>
                  <a:srgbClr val="1E293B"/>
                </a:solidFill>
              </a:rPr>
              <a:t>Usable hosts in a subnet = 2^(host bits) − 2</a:t>
            </a:r>
            <a:endParaRPr lang="en-US" sz="1800" dirty="0"/>
          </a:p>
          <a:p>
            <a:pPr marL="342900" indent="-342900">
              <a:lnSpc>
                <a:spcPct val="120000"/>
              </a:lnSpc>
              <a:buSzPct val="100000"/>
              <a:buChar char="•"/>
            </a:pPr>
            <a:r>
              <a:rPr lang="en-US" sz="1800" dirty="0">
                <a:solidFill>
                  <a:srgbClr val="1E293B"/>
                </a:solidFill>
              </a:rPr>
              <a:t>Borrowing n bits from the host part creates 2^n subnets</a:t>
            </a:r>
            <a:endParaRPr lang="en-US" sz="1800" dirty="0"/>
          </a:p>
          <a:p>
            <a:pPr marL="342900" indent="-342900">
              <a:lnSpc>
                <a:spcPct val="120000"/>
              </a:lnSpc>
              <a:buSzPct val="100000"/>
              <a:buChar char="•"/>
            </a:pPr>
            <a:r>
              <a:rPr lang="en-US" sz="1800" dirty="0">
                <a:solidFill>
                  <a:srgbClr val="1E293B"/>
                </a:solidFill>
              </a:rPr>
              <a:t>Private ranges: 10.0.0.0/8, 172.16.0.0/12 and 192.168.0.0/16</a:t>
            </a:r>
            <a:endParaRPr lang="en-US" sz="1800"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name="Slide 29">
    <p:bg>
      <p:bgPr>
        <a:solidFill>
          <a:srgbClr val="FFFFFF"/>
        </a:solidFill>
      </p:bgPr>
    </p:bg>
    <p:spTree>
      <p:nvGrpSpPr>
        <p:cNvPr id="1" name=""/>
        <p:cNvGrpSpPr/>
        <p:nvPr/>
      </p:nvGrpSpPr>
      <p:grpSpPr>
        <a:xfrm>
          <a:off x="0" y="0"/>
          <a:ext cx="0" cy="0"/>
          <a:chOff x="0" y="0"/>
          <a:chExt cx="0" cy="0"/>
        </a:xfrm>
      </p:grpSpPr>
      <p:sp>
        <p:nvSpPr>
          <p:cNvPr id="2" name="Shape 0"/>
          <p:cNvSpPr/>
          <p:nvPr/>
        </p:nvSpPr>
        <p:spPr>
          <a:xfrm>
            <a:off x="0" y="0"/>
            <a:ext cx="9144000" cy="822960"/>
          </a:xfrm>
          <a:prstGeom prst="rect">
            <a:avLst/>
          </a:prstGeom>
          <a:solidFill>
            <a:srgbClr val="0F172A"/>
          </a:solidFill>
          <a:ln/>
        </p:spPr>
      </p:sp>
      <p:sp>
        <p:nvSpPr>
          <p:cNvPr id="3" name="Shape 1"/>
          <p:cNvSpPr/>
          <p:nvPr/>
        </p:nvSpPr>
        <p:spPr>
          <a:xfrm>
            <a:off x="0" y="822960"/>
            <a:ext cx="9144000" cy="45720"/>
          </a:xfrm>
          <a:prstGeom prst="rect">
            <a:avLst/>
          </a:prstGeom>
          <a:solidFill>
            <a:srgbClr val="F59E0B"/>
          </a:solidFill>
          <a:ln/>
        </p:spPr>
      </p:sp>
      <p:sp>
        <p:nvSpPr>
          <p:cNvPr id="4" name="Text 2"/>
          <p:cNvSpPr/>
          <p:nvPr/>
        </p:nvSpPr>
        <p:spPr>
          <a:xfrm>
            <a:off x="457200" y="109728"/>
            <a:ext cx="8229600" cy="603504"/>
          </a:xfrm>
          <a:prstGeom prst="rect">
            <a:avLst/>
          </a:prstGeom>
          <a:noFill/>
          <a:ln/>
        </p:spPr>
        <p:txBody>
          <a:bodyPr wrap="square" rtlCol="0" anchor="ctr"/>
          <a:lstStyle/>
          <a:p>
            <a:pPr indent="0" marL="0">
              <a:buNone/>
            </a:pPr>
            <a:r>
              <a:rPr lang="en-US" sz="2000" b="1" dirty="0">
                <a:solidFill>
                  <a:srgbClr val="FFFFFF"/>
                </a:solidFill>
              </a:rPr>
              <a:t>IP addressing and subnetting (cont.)</a:t>
            </a:r>
            <a:endParaRPr lang="en-US" sz="2000" dirty="0"/>
          </a:p>
        </p:txBody>
      </p:sp>
      <p:sp>
        <p:nvSpPr>
          <p:cNvPr id="5" name="Text 3"/>
          <p:cNvSpPr/>
          <p:nvPr/>
        </p:nvSpPr>
        <p:spPr>
          <a:xfrm>
            <a:off x="640080" y="1188720"/>
            <a:ext cx="7863840" cy="3291840"/>
          </a:xfrm>
          <a:prstGeom prst="rect">
            <a:avLst/>
          </a:prstGeom>
          <a:noFill/>
          <a:ln/>
        </p:spPr>
        <p:txBody>
          <a:bodyPr wrap="square" rtlCol="0" anchor="t"/>
          <a:lstStyle/>
          <a:p>
            <a:pPr marL="342900" indent="-342900">
              <a:lnSpc>
                <a:spcPct val="120000"/>
              </a:lnSpc>
              <a:buSzPct val="100000"/>
              <a:buChar char="•"/>
            </a:pPr>
            <a:r>
              <a:rPr lang="en-US" sz="1800" dirty="0">
                <a:solidFill>
                  <a:srgbClr val="1E293B"/>
                </a:solidFill>
              </a:rPr>
              <a:t>Give servers, printers and network devices static addresses; give workstations DHCP addresses from a pool that excludes the static range</a:t>
            </a:r>
            <a:endParaRPr lang="en-US" sz="1800" dirty="0"/>
          </a:p>
          <a:p>
            <a:pPr marL="342900" indent="-342900">
              <a:lnSpc>
                <a:spcPct val="120000"/>
              </a:lnSpc>
              <a:buSzPct val="100000"/>
              <a:buChar char="•"/>
            </a:pPr>
            <a:r>
              <a:rPr lang="en-US" sz="1800" dirty="0">
                <a:solidFill>
                  <a:srgbClr val="1E293B"/>
                </a:solidFill>
              </a:rPr>
              <a:t>Document the plan before you configure anything</a:t>
            </a:r>
            <a:endParaRPr lang="en-US" sz="18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bg>
      <p:bgPr>
        <a:solidFill>
          <a:srgbClr val="FFFFFF"/>
        </a:solidFill>
      </p:bgPr>
    </p:bg>
    <p:spTree>
      <p:nvGrpSpPr>
        <p:cNvPr id="1" name=""/>
        <p:cNvGrpSpPr/>
        <p:nvPr/>
      </p:nvGrpSpPr>
      <p:grpSpPr>
        <a:xfrm>
          <a:off x="0" y="0"/>
          <a:ext cx="0" cy="0"/>
          <a:chOff x="0" y="0"/>
          <a:chExt cx="0" cy="0"/>
        </a:xfrm>
      </p:grpSpPr>
      <p:sp>
        <p:nvSpPr>
          <p:cNvPr id="2" name="Shape 0"/>
          <p:cNvSpPr/>
          <p:nvPr/>
        </p:nvSpPr>
        <p:spPr>
          <a:xfrm>
            <a:off x="0" y="0"/>
            <a:ext cx="9144000" cy="822960"/>
          </a:xfrm>
          <a:prstGeom prst="rect">
            <a:avLst/>
          </a:prstGeom>
          <a:solidFill>
            <a:srgbClr val="0F172A"/>
          </a:solidFill>
          <a:ln/>
        </p:spPr>
      </p:sp>
      <p:sp>
        <p:nvSpPr>
          <p:cNvPr id="3" name="Shape 1"/>
          <p:cNvSpPr/>
          <p:nvPr/>
        </p:nvSpPr>
        <p:spPr>
          <a:xfrm>
            <a:off x="0" y="822960"/>
            <a:ext cx="9144000" cy="45720"/>
          </a:xfrm>
          <a:prstGeom prst="rect">
            <a:avLst/>
          </a:prstGeom>
          <a:solidFill>
            <a:srgbClr val="F59E0B"/>
          </a:solidFill>
          <a:ln/>
        </p:spPr>
      </p:sp>
      <p:sp>
        <p:nvSpPr>
          <p:cNvPr id="4" name="Text 2"/>
          <p:cNvSpPr/>
          <p:nvPr/>
        </p:nvSpPr>
        <p:spPr>
          <a:xfrm>
            <a:off x="457200" y="109728"/>
            <a:ext cx="8229600" cy="603504"/>
          </a:xfrm>
          <a:prstGeom prst="rect">
            <a:avLst/>
          </a:prstGeom>
          <a:noFill/>
          <a:ln/>
        </p:spPr>
        <p:txBody>
          <a:bodyPr wrap="square" rtlCol="0" anchor="ctr"/>
          <a:lstStyle/>
          <a:p>
            <a:pPr indent="0" marL="0">
              <a:buNone/>
            </a:pPr>
            <a:r>
              <a:rPr lang="en-US" sz="2000" b="1" dirty="0">
                <a:solidFill>
                  <a:srgbClr val="FFFFFF"/>
                </a:solidFill>
              </a:rPr>
              <a:t>Course outline</a:t>
            </a:r>
            <a:endParaRPr lang="en-US" sz="2000" dirty="0"/>
          </a:p>
        </p:txBody>
      </p:sp>
      <p:sp>
        <p:nvSpPr>
          <p:cNvPr id="5" name="Text 3"/>
          <p:cNvSpPr/>
          <p:nvPr/>
        </p:nvSpPr>
        <p:spPr>
          <a:xfrm>
            <a:off x="640080" y="1188720"/>
            <a:ext cx="7863840" cy="3291840"/>
          </a:xfrm>
          <a:prstGeom prst="rect">
            <a:avLst/>
          </a:prstGeom>
          <a:noFill/>
          <a:ln/>
        </p:spPr>
        <p:txBody>
          <a:bodyPr wrap="square" rtlCol="0" anchor="t"/>
          <a:lstStyle/>
          <a:p>
            <a:pPr marL="342900" indent="-342900">
              <a:lnSpc>
                <a:spcPct val="120000"/>
              </a:lnSpc>
              <a:buSzPct val="100000"/>
              <a:buChar char="•"/>
            </a:pPr>
            <a:r>
              <a:rPr lang="en-US" sz="1800" dirty="0">
                <a:solidFill>
                  <a:srgbClr val="1E293B"/>
                </a:solidFill>
              </a:rPr>
              <a:t>LO 1: Terminate computer network cables</a:t>
            </a:r>
            <a:endParaRPr lang="en-US" sz="1800" dirty="0"/>
          </a:p>
          <a:p>
            <a:pPr marL="342900" indent="-342900">
              <a:lnSpc>
                <a:spcPct val="120000"/>
              </a:lnSpc>
              <a:buSzPct val="100000"/>
              <a:buChar char="•"/>
            </a:pPr>
            <a:r>
              <a:rPr lang="en-US" sz="1800" dirty="0">
                <a:solidFill>
                  <a:srgbClr val="1E293B"/>
                </a:solidFill>
              </a:rPr>
              <a:t>LO 2: Connect computer network cables</a:t>
            </a:r>
            <a:endParaRPr lang="en-US" sz="1800" dirty="0"/>
          </a:p>
          <a:p>
            <a:pPr marL="342900" indent="-342900">
              <a:lnSpc>
                <a:spcPct val="120000"/>
              </a:lnSpc>
              <a:buSzPct val="100000"/>
              <a:buChar char="•"/>
            </a:pPr>
            <a:r>
              <a:rPr lang="en-US" sz="1800" dirty="0">
                <a:solidFill>
                  <a:srgbClr val="1E293B"/>
                </a:solidFill>
              </a:rPr>
              <a:t>LO 3: Perform computer network maintenance</a:t>
            </a:r>
            <a:endParaRPr lang="en-US" sz="1800"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name="Slide 30">
    <p:bg>
      <p:bgPr>
        <a:solidFill>
          <a:srgbClr val="FFFFFF"/>
        </a:solidFill>
      </p:bgPr>
    </p:bg>
    <p:spTree>
      <p:nvGrpSpPr>
        <p:cNvPr id="1" name=""/>
        <p:cNvGrpSpPr/>
        <p:nvPr/>
      </p:nvGrpSpPr>
      <p:grpSpPr>
        <a:xfrm>
          <a:off x="0" y="0"/>
          <a:ext cx="0" cy="0"/>
          <a:chOff x="0" y="0"/>
          <a:chExt cx="0" cy="0"/>
        </a:xfrm>
      </p:grpSpPr>
      <p:sp>
        <p:nvSpPr>
          <p:cNvPr id="2" name="Shape 0"/>
          <p:cNvSpPr/>
          <p:nvPr/>
        </p:nvSpPr>
        <p:spPr>
          <a:xfrm>
            <a:off x="0" y="0"/>
            <a:ext cx="9144000" cy="822960"/>
          </a:xfrm>
          <a:prstGeom prst="rect">
            <a:avLst/>
          </a:prstGeom>
          <a:solidFill>
            <a:srgbClr val="0F172A"/>
          </a:solidFill>
          <a:ln/>
        </p:spPr>
      </p:sp>
      <p:sp>
        <p:nvSpPr>
          <p:cNvPr id="3" name="Shape 1"/>
          <p:cNvSpPr/>
          <p:nvPr/>
        </p:nvSpPr>
        <p:spPr>
          <a:xfrm>
            <a:off x="0" y="822960"/>
            <a:ext cx="9144000" cy="45720"/>
          </a:xfrm>
          <a:prstGeom prst="rect">
            <a:avLst/>
          </a:prstGeom>
          <a:solidFill>
            <a:srgbClr val="F59E0B"/>
          </a:solidFill>
          <a:ln/>
        </p:spPr>
      </p:sp>
      <p:sp>
        <p:nvSpPr>
          <p:cNvPr id="4" name="Text 2"/>
          <p:cNvSpPr/>
          <p:nvPr/>
        </p:nvSpPr>
        <p:spPr>
          <a:xfrm>
            <a:off x="457200" y="109728"/>
            <a:ext cx="8229600" cy="603504"/>
          </a:xfrm>
          <a:prstGeom prst="rect">
            <a:avLst/>
          </a:prstGeom>
          <a:noFill/>
          <a:ln/>
        </p:spPr>
        <p:txBody>
          <a:bodyPr wrap="square" rtlCol="0" anchor="ctr"/>
          <a:lstStyle/>
          <a:p>
            <a:pPr indent="0" marL="0">
              <a:buNone/>
            </a:pPr>
            <a:r>
              <a:rPr lang="en-US" sz="2000" b="1" dirty="0">
                <a:solidFill>
                  <a:srgbClr val="FFFFFF"/>
                </a:solidFill>
              </a:rPr>
              <a:t>IP addressing and subnetting — worked example</a:t>
            </a:r>
            <a:endParaRPr lang="en-US" sz="2000" dirty="0"/>
          </a:p>
        </p:txBody>
      </p:sp>
      <p:sp>
        <p:nvSpPr>
          <p:cNvPr id="5" name="Text 3"/>
          <p:cNvSpPr/>
          <p:nvPr/>
        </p:nvSpPr>
        <p:spPr>
          <a:xfrm>
            <a:off x="548640" y="1188720"/>
            <a:ext cx="8046720" cy="3291840"/>
          </a:xfrm>
          <a:prstGeom prst="rect">
            <a:avLst/>
          </a:prstGeom>
          <a:solidFill>
            <a:srgbClr val="F5F5F5"/>
          </a:solidFill>
          <a:ln w="12700">
            <a:solidFill>
              <a:srgbClr val="D4D4D4"/>
            </a:solidFill>
          </a:ln>
        </p:spPr>
        <p:txBody>
          <a:bodyPr wrap="square" lIns="101600" tIns="101600" rIns="101600" bIns="101600" rtlCol="0" anchor="t"/>
          <a:lstStyle/>
          <a:p>
            <a:pPr indent="0" marL="0">
              <a:buNone/>
            </a:pPr>
            <a:r>
              <a:rPr lang="en-US" sz="1300" dirty="0">
                <a:solidFill>
                  <a:srgbClr val="1E293B"/>
                </a:solidFill>
                <a:latin typeface="Consolas" pitchFamily="34" charset="0"/>
                <a:ea typeface="Consolas" pitchFamily="34" charset="-122"/>
                <a:cs typeface="Consolas" pitchFamily="34" charset="-120"/>
              </a:rPr>
              <a:t>Worked example — divide 192.168.20.0/24 into four subnets</a:t>
            </a:r>
            <a:endParaRPr lang="en-US" sz="1300" dirty="0"/>
          </a:p>
          <a:p>
            <a:pPr indent="0" marL="0">
              <a:buNone/>
            </a:pPr>
            <a:endParaRPr lang="en-US" sz="1300" dirty="0"/>
          </a:p>
          <a:p>
            <a:pPr indent="0" marL="0">
              <a:buNone/>
            </a:pPr>
            <a:r>
              <a:rPr lang="en-US" sz="1300" dirty="0">
                <a:solidFill>
                  <a:srgbClr val="1E293B"/>
                </a:solidFill>
                <a:latin typeface="Consolas" pitchFamily="34" charset="0"/>
                <a:ea typeface="Consolas" pitchFamily="34" charset="-122"/>
                <a:cs typeface="Consolas" pitchFamily="34" charset="-120"/>
              </a:rPr>
              <a:t>  Borrow 2 host bits  -&gt;  /26      mask 255.255.255.192</a:t>
            </a:r>
            <a:endParaRPr lang="en-US" sz="1300" dirty="0"/>
          </a:p>
          <a:p>
            <a:pPr indent="0" marL="0">
              <a:buNone/>
            </a:pPr>
            <a:r>
              <a:rPr lang="en-US" sz="1300" dirty="0">
                <a:solidFill>
                  <a:srgbClr val="1E293B"/>
                </a:solidFill>
                <a:latin typeface="Consolas" pitchFamily="34" charset="0"/>
                <a:ea typeface="Consolas" pitchFamily="34" charset="-122"/>
                <a:cs typeface="Consolas" pitchFamily="34" charset="-120"/>
              </a:rPr>
              <a:t>  Subnets  = 2^2 = 4</a:t>
            </a:r>
            <a:endParaRPr lang="en-US" sz="1300" dirty="0"/>
          </a:p>
          <a:p>
            <a:pPr indent="0" marL="0">
              <a:buNone/>
            </a:pPr>
            <a:r>
              <a:rPr lang="en-US" sz="1300" dirty="0">
                <a:solidFill>
                  <a:srgbClr val="1E293B"/>
                </a:solidFill>
                <a:latin typeface="Consolas" pitchFamily="34" charset="0"/>
                <a:ea typeface="Consolas" pitchFamily="34" charset="-122"/>
                <a:cs typeface="Consolas" pitchFamily="34" charset="-120"/>
              </a:rPr>
              <a:t>  Hosts    = 2^6 - 2 = 62 usable per subnet</a:t>
            </a:r>
            <a:endParaRPr lang="en-US" sz="1300" dirty="0"/>
          </a:p>
          <a:p>
            <a:pPr indent="0" marL="0">
              <a:buNone/>
            </a:pPr>
            <a:endParaRPr lang="en-US" sz="1300" dirty="0"/>
          </a:p>
          <a:p>
            <a:pPr indent="0" marL="0">
              <a:buNone/>
            </a:pPr>
            <a:r>
              <a:rPr lang="en-US" sz="1300" dirty="0">
                <a:solidFill>
                  <a:srgbClr val="1E293B"/>
                </a:solidFill>
                <a:latin typeface="Consolas" pitchFamily="34" charset="0"/>
                <a:ea typeface="Consolas" pitchFamily="34" charset="-122"/>
                <a:cs typeface="Consolas" pitchFamily="34" charset="-120"/>
              </a:rPr>
              <a:t>  Subnet 1   192.168.20.0/26     hosts .1   - .62    broadcast .63</a:t>
            </a:r>
            <a:endParaRPr lang="en-US" sz="1300" dirty="0"/>
          </a:p>
          <a:p>
            <a:pPr indent="0" marL="0">
              <a:buNone/>
            </a:pPr>
            <a:r>
              <a:rPr lang="en-US" sz="1300" dirty="0">
                <a:solidFill>
                  <a:srgbClr val="1E293B"/>
                </a:solidFill>
                <a:latin typeface="Consolas" pitchFamily="34" charset="0"/>
                <a:ea typeface="Consolas" pitchFamily="34" charset="-122"/>
                <a:cs typeface="Consolas" pitchFamily="34" charset="-120"/>
              </a:rPr>
              <a:t>  Subnet 2   192.168.20.64/26    hosts .65  - .126   broadcast .127</a:t>
            </a:r>
            <a:endParaRPr lang="en-US" sz="1300" dirty="0"/>
          </a:p>
          <a:p>
            <a:pPr indent="0" marL="0">
              <a:buNone/>
            </a:pPr>
            <a:r>
              <a:rPr lang="en-US" sz="1300" dirty="0">
                <a:solidFill>
                  <a:srgbClr val="1E293B"/>
                </a:solidFill>
                <a:latin typeface="Consolas" pitchFamily="34" charset="0"/>
                <a:ea typeface="Consolas" pitchFamily="34" charset="-122"/>
                <a:cs typeface="Consolas" pitchFamily="34" charset="-120"/>
              </a:rPr>
              <a:t>  Subnet 3   192.168.20.128/26   hosts .129 - .190   broadcast .191</a:t>
            </a:r>
            <a:endParaRPr lang="en-US" sz="1300" dirty="0"/>
          </a:p>
          <a:p>
            <a:pPr indent="0" marL="0">
              <a:buNone/>
            </a:pPr>
            <a:r>
              <a:rPr lang="en-US" sz="1300" dirty="0">
                <a:solidFill>
                  <a:srgbClr val="1E293B"/>
                </a:solidFill>
                <a:latin typeface="Consolas" pitchFamily="34" charset="0"/>
                <a:ea typeface="Consolas" pitchFamily="34" charset="-122"/>
                <a:cs typeface="Consolas" pitchFamily="34" charset="-120"/>
              </a:rPr>
              <a:t>  Subnet 4   192.168.20.192/26   hosts .193 - .254   broadcast .255</a:t>
            </a:r>
            <a:endParaRPr lang="en-US" sz="1300"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name="Slide 31">
    <p:bg>
      <p:bgPr>
        <a:solidFill>
          <a:srgbClr val="FFFFFF"/>
        </a:solidFill>
      </p:bgPr>
    </p:bg>
    <p:spTree>
      <p:nvGrpSpPr>
        <p:cNvPr id="1" name=""/>
        <p:cNvGrpSpPr/>
        <p:nvPr/>
      </p:nvGrpSpPr>
      <p:grpSpPr>
        <a:xfrm>
          <a:off x="0" y="0"/>
          <a:ext cx="0" cy="0"/>
          <a:chOff x="0" y="0"/>
          <a:chExt cx="0" cy="0"/>
        </a:xfrm>
      </p:grpSpPr>
      <p:sp>
        <p:nvSpPr>
          <p:cNvPr id="2" name="Shape 0"/>
          <p:cNvSpPr/>
          <p:nvPr/>
        </p:nvSpPr>
        <p:spPr>
          <a:xfrm>
            <a:off x="0" y="0"/>
            <a:ext cx="9144000" cy="822960"/>
          </a:xfrm>
          <a:prstGeom prst="rect">
            <a:avLst/>
          </a:prstGeom>
          <a:solidFill>
            <a:srgbClr val="0F172A"/>
          </a:solidFill>
          <a:ln/>
        </p:spPr>
      </p:sp>
      <p:sp>
        <p:nvSpPr>
          <p:cNvPr id="3" name="Shape 1"/>
          <p:cNvSpPr/>
          <p:nvPr/>
        </p:nvSpPr>
        <p:spPr>
          <a:xfrm>
            <a:off x="0" y="822960"/>
            <a:ext cx="9144000" cy="45720"/>
          </a:xfrm>
          <a:prstGeom prst="rect">
            <a:avLst/>
          </a:prstGeom>
          <a:solidFill>
            <a:srgbClr val="F59E0B"/>
          </a:solidFill>
          <a:ln/>
        </p:spPr>
      </p:sp>
      <p:sp>
        <p:nvSpPr>
          <p:cNvPr id="4" name="Text 2"/>
          <p:cNvSpPr/>
          <p:nvPr/>
        </p:nvSpPr>
        <p:spPr>
          <a:xfrm>
            <a:off x="457200" y="109728"/>
            <a:ext cx="8229600" cy="603504"/>
          </a:xfrm>
          <a:prstGeom prst="rect">
            <a:avLst/>
          </a:prstGeom>
          <a:noFill/>
          <a:ln/>
        </p:spPr>
        <p:txBody>
          <a:bodyPr wrap="square" rtlCol="0" anchor="ctr"/>
          <a:lstStyle/>
          <a:p>
            <a:pPr indent="0" marL="0">
              <a:buNone/>
            </a:pPr>
            <a:r>
              <a:rPr lang="en-US" sz="2000" b="1" dirty="0">
                <a:solidFill>
                  <a:srgbClr val="FFFFFF"/>
                </a:solidFill>
              </a:rPr>
              <a:t>Verifying the network you have built</a:t>
            </a:r>
            <a:endParaRPr lang="en-US" sz="2000" dirty="0"/>
          </a:p>
        </p:txBody>
      </p:sp>
      <p:sp>
        <p:nvSpPr>
          <p:cNvPr id="5" name="Text 3"/>
          <p:cNvSpPr/>
          <p:nvPr/>
        </p:nvSpPr>
        <p:spPr>
          <a:xfrm>
            <a:off x="640080" y="1188720"/>
            <a:ext cx="7863840" cy="3291840"/>
          </a:xfrm>
          <a:prstGeom prst="rect">
            <a:avLst/>
          </a:prstGeom>
          <a:noFill/>
          <a:ln/>
        </p:spPr>
        <p:txBody>
          <a:bodyPr wrap="square" rtlCol="0" anchor="t"/>
          <a:lstStyle/>
          <a:p>
            <a:pPr marL="342900" indent="-342900">
              <a:lnSpc>
                <a:spcPct val="120000"/>
              </a:lnSpc>
              <a:buSzPct val="100000"/>
              <a:buChar char="•"/>
            </a:pPr>
            <a:r>
              <a:rPr lang="en-US" sz="1800" dirty="0">
                <a:solidFill>
                  <a:srgbClr val="1E293B"/>
                </a:solidFill>
              </a:rPr>
              <a:t>You have not finished when the cables are in</a:t>
            </a:r>
            <a:endParaRPr lang="en-US" sz="1800" dirty="0"/>
          </a:p>
          <a:p>
            <a:pPr marL="342900" indent="-342900">
              <a:lnSpc>
                <a:spcPct val="120000"/>
              </a:lnSpc>
              <a:buSzPct val="100000"/>
              <a:buChar char="•"/>
            </a:pPr>
            <a:r>
              <a:rPr lang="en-US" sz="1800" dirty="0">
                <a:solidFill>
                  <a:srgbClr val="1E293B"/>
                </a:solidFill>
              </a:rPr>
              <a:t>Link light at the NIC and at the switch port — proves the physical link</a:t>
            </a:r>
            <a:endParaRPr lang="en-US" sz="1800" dirty="0"/>
          </a:p>
          <a:p>
            <a:pPr marL="342900" indent="-342900">
              <a:lnSpc>
                <a:spcPct val="120000"/>
              </a:lnSpc>
              <a:buSzPct val="100000"/>
              <a:buChar char="•"/>
            </a:pPr>
            <a:r>
              <a:rPr lang="en-US" sz="1800" dirty="0">
                <a:solidFill>
                  <a:srgbClr val="1E293B"/>
                </a:solidFill>
              </a:rPr>
              <a:t>ipconfig / ifconfig — proves the device has the address you intended, not an APIPA 169.254 address from a failed DHCP</a:t>
            </a:r>
            <a:endParaRPr lang="en-US" sz="1800" dirty="0"/>
          </a:p>
          <a:p>
            <a:pPr marL="342900" indent="-342900">
              <a:lnSpc>
                <a:spcPct val="120000"/>
              </a:lnSpc>
              <a:buSzPct val="100000"/>
              <a:buChar char="•"/>
            </a:pPr>
            <a:r>
              <a:rPr lang="en-US" sz="1800" dirty="0">
                <a:solidFill>
                  <a:srgbClr val="1E293B"/>
                </a:solidFill>
              </a:rPr>
              <a:t>ping the loopback (127.0.0.1) — proves the TCP/IP stack on the machine itself</a:t>
            </a:r>
            <a:endParaRPr lang="en-US" sz="1800" dirty="0"/>
          </a:p>
          <a:p>
            <a:pPr marL="342900" indent="-342900">
              <a:lnSpc>
                <a:spcPct val="120000"/>
              </a:lnSpc>
              <a:buSzPct val="100000"/>
              <a:buChar char="•"/>
            </a:pPr>
            <a:r>
              <a:rPr lang="en-US" sz="1800" dirty="0">
                <a:solidFill>
                  <a:srgbClr val="1E293B"/>
                </a:solidFill>
              </a:rPr>
              <a:t>ping a peer on the same subnet — proves local switching</a:t>
            </a:r>
            <a:endParaRPr lang="en-US" sz="1800"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name="Slide 32">
    <p:bg>
      <p:bgPr>
        <a:solidFill>
          <a:srgbClr val="FFFFFF"/>
        </a:solidFill>
      </p:bgPr>
    </p:bg>
    <p:spTree>
      <p:nvGrpSpPr>
        <p:cNvPr id="1" name=""/>
        <p:cNvGrpSpPr/>
        <p:nvPr/>
      </p:nvGrpSpPr>
      <p:grpSpPr>
        <a:xfrm>
          <a:off x="0" y="0"/>
          <a:ext cx="0" cy="0"/>
          <a:chOff x="0" y="0"/>
          <a:chExt cx="0" cy="0"/>
        </a:xfrm>
      </p:grpSpPr>
      <p:sp>
        <p:nvSpPr>
          <p:cNvPr id="2" name="Shape 0"/>
          <p:cNvSpPr/>
          <p:nvPr/>
        </p:nvSpPr>
        <p:spPr>
          <a:xfrm>
            <a:off x="0" y="0"/>
            <a:ext cx="9144000" cy="822960"/>
          </a:xfrm>
          <a:prstGeom prst="rect">
            <a:avLst/>
          </a:prstGeom>
          <a:solidFill>
            <a:srgbClr val="0F172A"/>
          </a:solidFill>
          <a:ln/>
        </p:spPr>
      </p:sp>
      <p:sp>
        <p:nvSpPr>
          <p:cNvPr id="3" name="Shape 1"/>
          <p:cNvSpPr/>
          <p:nvPr/>
        </p:nvSpPr>
        <p:spPr>
          <a:xfrm>
            <a:off x="0" y="822960"/>
            <a:ext cx="9144000" cy="45720"/>
          </a:xfrm>
          <a:prstGeom prst="rect">
            <a:avLst/>
          </a:prstGeom>
          <a:solidFill>
            <a:srgbClr val="F59E0B"/>
          </a:solidFill>
          <a:ln/>
        </p:spPr>
      </p:sp>
      <p:sp>
        <p:nvSpPr>
          <p:cNvPr id="4" name="Text 2"/>
          <p:cNvSpPr/>
          <p:nvPr/>
        </p:nvSpPr>
        <p:spPr>
          <a:xfrm>
            <a:off x="457200" y="109728"/>
            <a:ext cx="8229600" cy="603504"/>
          </a:xfrm>
          <a:prstGeom prst="rect">
            <a:avLst/>
          </a:prstGeom>
          <a:noFill/>
          <a:ln/>
        </p:spPr>
        <p:txBody>
          <a:bodyPr wrap="square" rtlCol="0" anchor="ctr"/>
          <a:lstStyle/>
          <a:p>
            <a:pPr indent="0" marL="0">
              <a:buNone/>
            </a:pPr>
            <a:r>
              <a:rPr lang="en-US" sz="2000" b="1" dirty="0">
                <a:solidFill>
                  <a:srgbClr val="FFFFFF"/>
                </a:solidFill>
              </a:rPr>
              <a:t>Verifying the network you have built (cont.)</a:t>
            </a:r>
            <a:endParaRPr lang="en-US" sz="2000" dirty="0"/>
          </a:p>
        </p:txBody>
      </p:sp>
      <p:sp>
        <p:nvSpPr>
          <p:cNvPr id="5" name="Text 3"/>
          <p:cNvSpPr/>
          <p:nvPr/>
        </p:nvSpPr>
        <p:spPr>
          <a:xfrm>
            <a:off x="640080" y="1188720"/>
            <a:ext cx="7863840" cy="3291840"/>
          </a:xfrm>
          <a:prstGeom prst="rect">
            <a:avLst/>
          </a:prstGeom>
          <a:noFill/>
          <a:ln/>
        </p:spPr>
        <p:txBody>
          <a:bodyPr wrap="square" rtlCol="0" anchor="t"/>
          <a:lstStyle/>
          <a:p>
            <a:pPr marL="342900" indent="-342900">
              <a:lnSpc>
                <a:spcPct val="120000"/>
              </a:lnSpc>
              <a:buSzPct val="100000"/>
              <a:buChar char="•"/>
            </a:pPr>
            <a:r>
              <a:rPr lang="en-US" sz="1800" dirty="0">
                <a:solidFill>
                  <a:srgbClr val="1E293B"/>
                </a:solidFill>
              </a:rPr>
              <a:t>ping the gateway — proves the route off the subnet</a:t>
            </a:r>
            <a:endParaRPr lang="en-US" sz="1800" dirty="0"/>
          </a:p>
          <a:p>
            <a:pPr marL="342900" indent="-342900">
              <a:lnSpc>
                <a:spcPct val="120000"/>
              </a:lnSpc>
              <a:buSzPct val="100000"/>
              <a:buChar char="•"/>
            </a:pPr>
            <a:r>
              <a:rPr lang="en-US" sz="1800" dirty="0">
                <a:solidFill>
                  <a:srgbClr val="1E293B"/>
                </a:solidFill>
              </a:rPr>
              <a:t>ping an external host by name — proves routing and DNS together</a:t>
            </a:r>
            <a:endParaRPr lang="en-US" sz="1800" dirty="0"/>
          </a:p>
          <a:p>
            <a:pPr marL="342900" indent="-342900">
              <a:lnSpc>
                <a:spcPct val="120000"/>
              </a:lnSpc>
              <a:buSzPct val="100000"/>
              <a:buChar char="•"/>
            </a:pPr>
            <a:r>
              <a:rPr lang="en-US" sz="1800" dirty="0">
                <a:solidFill>
                  <a:srgbClr val="1E293B"/>
                </a:solidFill>
              </a:rPr>
              <a:t>Record each result against the outlet label on the test schedule</a:t>
            </a:r>
            <a:endParaRPr lang="en-US" sz="1800" dirty="0"/>
          </a:p>
          <a:p>
            <a:pPr marL="342900" indent="-342900">
              <a:lnSpc>
                <a:spcPct val="120000"/>
              </a:lnSpc>
              <a:buSzPct val="100000"/>
              <a:buChar char="•"/>
            </a:pPr>
            <a:r>
              <a:rPr lang="en-US" sz="1800" dirty="0">
                <a:solidFill>
                  <a:srgbClr val="1E293B"/>
                </a:solidFill>
              </a:rPr>
              <a:t>Example: Address is 169.254.x.x: the machine never reached a DHCP server — check the cable, the port and the VLAN before blaming the…</a:t>
            </a:r>
            <a:endParaRPr lang="en-US" sz="1800" dirty="0"/>
          </a:p>
          <a:p>
            <a:pPr marL="342900" indent="-342900">
              <a:lnSpc>
                <a:spcPct val="120000"/>
              </a:lnSpc>
              <a:buSzPct val="100000"/>
              <a:buChar char="•"/>
            </a:pPr>
            <a:r>
              <a:rPr lang="en-US" sz="1800" dirty="0">
                <a:solidFill>
                  <a:srgbClr val="1E293B"/>
                </a:solidFill>
              </a:rPr>
              <a:t>Example: ping 8.8.8.8 works but ping google.com fails: routing is fine, DNS is not configured or unreachable</a:t>
            </a:r>
            <a:endParaRPr lang="en-US" sz="1800"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name="Slide 33">
    <p:bg>
      <p:bgPr>
        <a:solidFill>
          <a:srgbClr val="FFFFFF"/>
        </a:solidFill>
      </p:bgPr>
    </p:bg>
    <p:spTree>
      <p:nvGrpSpPr>
        <p:cNvPr id="1" name=""/>
        <p:cNvGrpSpPr/>
        <p:nvPr/>
      </p:nvGrpSpPr>
      <p:grpSpPr>
        <a:xfrm>
          <a:off x="0" y="0"/>
          <a:ext cx="0" cy="0"/>
          <a:chOff x="0" y="0"/>
          <a:chExt cx="0" cy="0"/>
        </a:xfrm>
      </p:grpSpPr>
      <p:sp>
        <p:nvSpPr>
          <p:cNvPr id="2" name="Shape 0"/>
          <p:cNvSpPr/>
          <p:nvPr/>
        </p:nvSpPr>
        <p:spPr>
          <a:xfrm>
            <a:off x="0" y="0"/>
            <a:ext cx="9144000" cy="822960"/>
          </a:xfrm>
          <a:prstGeom prst="rect">
            <a:avLst/>
          </a:prstGeom>
          <a:solidFill>
            <a:srgbClr val="0F172A"/>
          </a:solidFill>
          <a:ln/>
        </p:spPr>
      </p:sp>
      <p:sp>
        <p:nvSpPr>
          <p:cNvPr id="3" name="Shape 1"/>
          <p:cNvSpPr/>
          <p:nvPr/>
        </p:nvSpPr>
        <p:spPr>
          <a:xfrm>
            <a:off x="0" y="822960"/>
            <a:ext cx="9144000" cy="45720"/>
          </a:xfrm>
          <a:prstGeom prst="rect">
            <a:avLst/>
          </a:prstGeom>
          <a:solidFill>
            <a:srgbClr val="F59E0B"/>
          </a:solidFill>
          <a:ln/>
        </p:spPr>
      </p:sp>
      <p:sp>
        <p:nvSpPr>
          <p:cNvPr id="4" name="Text 2"/>
          <p:cNvSpPr/>
          <p:nvPr/>
        </p:nvSpPr>
        <p:spPr>
          <a:xfrm>
            <a:off x="457200" y="109728"/>
            <a:ext cx="8229600" cy="603504"/>
          </a:xfrm>
          <a:prstGeom prst="rect">
            <a:avLst/>
          </a:prstGeom>
          <a:noFill/>
          <a:ln/>
        </p:spPr>
        <p:txBody>
          <a:bodyPr wrap="square" rtlCol="0" anchor="ctr"/>
          <a:lstStyle/>
          <a:p>
            <a:pPr indent="0" marL="0">
              <a:buNone/>
            </a:pPr>
            <a:r>
              <a:rPr lang="en-US" sz="2000" b="1" dirty="0">
                <a:solidFill>
                  <a:srgbClr val="FFFFFF"/>
                </a:solidFill>
              </a:rPr>
              <a:t>Practice activities</a:t>
            </a:r>
            <a:endParaRPr lang="en-US" sz="2000" dirty="0"/>
          </a:p>
        </p:txBody>
      </p:sp>
      <p:sp>
        <p:nvSpPr>
          <p:cNvPr id="5" name="Text 3"/>
          <p:cNvSpPr/>
          <p:nvPr/>
        </p:nvSpPr>
        <p:spPr>
          <a:xfrm>
            <a:off x="640080" y="1188720"/>
            <a:ext cx="7863840" cy="3291840"/>
          </a:xfrm>
          <a:prstGeom prst="rect">
            <a:avLst/>
          </a:prstGeom>
          <a:noFill/>
          <a:ln/>
        </p:spPr>
        <p:txBody>
          <a:bodyPr wrap="square" rtlCol="0" anchor="t"/>
          <a:lstStyle/>
          <a:p>
            <a:pPr marL="342900" indent="-342900">
              <a:lnSpc>
                <a:spcPct val="120000"/>
              </a:lnSpc>
              <a:buSzPct val="100000"/>
              <a:buChar char="•"/>
            </a:pPr>
            <a:r>
              <a:rPr lang="en-US" sz="1800" dirty="0">
                <a:solidFill>
                  <a:srgbClr val="1E293B"/>
                </a:solidFill>
              </a:rPr>
              <a:t>Mount a patch panel and switch in a practice cabinet and dress six patch cords through the management bars</a:t>
            </a:r>
            <a:endParaRPr lang="en-US" sz="1800" dirty="0"/>
          </a:p>
          <a:p>
            <a:pPr marL="342900" indent="-342900">
              <a:lnSpc>
                <a:spcPct val="120000"/>
              </a:lnSpc>
              <a:buSzPct val="100000"/>
              <a:buChar char="•"/>
            </a:pPr>
            <a:r>
              <a:rPr lang="en-US" sz="1800" dirty="0">
                <a:solidFill>
                  <a:srgbClr val="1E293B"/>
                </a:solidFill>
              </a:rPr>
              <a:t>Given a floor plan and a user count, write an addressing plan before touching a device</a:t>
            </a:r>
            <a:endParaRPr lang="en-US" sz="1800" dirty="0"/>
          </a:p>
          <a:p>
            <a:pPr marL="342900" indent="-342900">
              <a:lnSpc>
                <a:spcPct val="120000"/>
              </a:lnSpc>
              <a:buSzPct val="100000"/>
              <a:buChar char="•"/>
            </a:pPr>
            <a:r>
              <a:rPr lang="en-US" sz="1800" dirty="0">
                <a:solidFill>
                  <a:srgbClr val="1E293B"/>
                </a:solidFill>
              </a:rPr>
              <a:t>Subnet 10.10.0.0/16 for six branches of up to 500 hosts each, and justify your choice of mask</a:t>
            </a:r>
            <a:endParaRPr lang="en-US" sz="1800" dirty="0"/>
          </a:p>
          <a:p>
            <a:pPr marL="342900" indent="-342900">
              <a:lnSpc>
                <a:spcPct val="120000"/>
              </a:lnSpc>
              <a:buSzPct val="100000"/>
              <a:buChar char="•"/>
            </a:pPr>
            <a:r>
              <a:rPr lang="en-US" sz="1800" dirty="0">
                <a:solidFill>
                  <a:srgbClr val="1E293B"/>
                </a:solidFill>
              </a:rPr>
              <a:t>Configure two workstations and prove connectivity through the full ping sequence, recording each step</a:t>
            </a:r>
            <a:endParaRPr lang="en-US" sz="1800" dirty="0"/>
          </a:p>
          <a:p>
            <a:pPr marL="342900" indent="-342900">
              <a:lnSpc>
                <a:spcPct val="120000"/>
              </a:lnSpc>
              <a:buSzPct val="100000"/>
              <a:buChar char="•"/>
            </a:pPr>
            <a:r>
              <a:rPr lang="en-US" sz="1800" dirty="0">
                <a:solidFill>
                  <a:srgbClr val="1E293B"/>
                </a:solidFill>
              </a:rPr>
              <a:t>Introduce a deliberate duplicate address on a partner's bench and watch what the symptom looks like</a:t>
            </a:r>
            <a:endParaRPr lang="en-US" sz="1800"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name="Slide 34">
    <p:bg>
      <p:bgPr>
        <a:solidFill>
          <a:srgbClr val="FFFFFF"/>
        </a:solidFill>
      </p:bgPr>
    </p:bg>
    <p:spTree>
      <p:nvGrpSpPr>
        <p:cNvPr id="1" name=""/>
        <p:cNvGrpSpPr/>
        <p:nvPr/>
      </p:nvGrpSpPr>
      <p:grpSpPr>
        <a:xfrm>
          <a:off x="0" y="0"/>
          <a:ext cx="0" cy="0"/>
          <a:chOff x="0" y="0"/>
          <a:chExt cx="0" cy="0"/>
        </a:xfrm>
      </p:grpSpPr>
      <p:sp>
        <p:nvSpPr>
          <p:cNvPr id="2" name="Shape 0"/>
          <p:cNvSpPr/>
          <p:nvPr/>
        </p:nvSpPr>
        <p:spPr>
          <a:xfrm>
            <a:off x="0" y="0"/>
            <a:ext cx="9144000" cy="822960"/>
          </a:xfrm>
          <a:prstGeom prst="rect">
            <a:avLst/>
          </a:prstGeom>
          <a:solidFill>
            <a:srgbClr val="0F172A"/>
          </a:solidFill>
          <a:ln/>
        </p:spPr>
      </p:sp>
      <p:sp>
        <p:nvSpPr>
          <p:cNvPr id="3" name="Shape 1"/>
          <p:cNvSpPr/>
          <p:nvPr/>
        </p:nvSpPr>
        <p:spPr>
          <a:xfrm>
            <a:off x="0" y="822960"/>
            <a:ext cx="9144000" cy="45720"/>
          </a:xfrm>
          <a:prstGeom prst="rect">
            <a:avLst/>
          </a:prstGeom>
          <a:solidFill>
            <a:srgbClr val="F59E0B"/>
          </a:solidFill>
          <a:ln/>
        </p:spPr>
      </p:sp>
      <p:sp>
        <p:nvSpPr>
          <p:cNvPr id="4" name="Text 2"/>
          <p:cNvSpPr/>
          <p:nvPr/>
        </p:nvSpPr>
        <p:spPr>
          <a:xfrm>
            <a:off x="457200" y="109728"/>
            <a:ext cx="8229600" cy="603504"/>
          </a:xfrm>
          <a:prstGeom prst="rect">
            <a:avLst/>
          </a:prstGeom>
          <a:noFill/>
          <a:ln/>
        </p:spPr>
        <p:txBody>
          <a:bodyPr wrap="square" rtlCol="0" anchor="ctr"/>
          <a:lstStyle/>
          <a:p>
            <a:pPr indent="0" marL="0">
              <a:buNone/>
            </a:pPr>
            <a:r>
              <a:rPr lang="en-US" sz="2000" b="1" dirty="0">
                <a:solidFill>
                  <a:srgbClr val="FFFFFF"/>
                </a:solidFill>
              </a:rPr>
              <a:t>Build and prove a small office network</a:t>
            </a:r>
            <a:endParaRPr lang="en-US" sz="2000" dirty="0"/>
          </a:p>
        </p:txBody>
      </p:sp>
      <p:sp>
        <p:nvSpPr>
          <p:cNvPr id="5" name="Text 3"/>
          <p:cNvSpPr/>
          <p:nvPr/>
        </p:nvSpPr>
        <p:spPr>
          <a:xfrm>
            <a:off x="640080" y="1188720"/>
            <a:ext cx="7863840" cy="3291840"/>
          </a:xfrm>
          <a:prstGeom prst="rect">
            <a:avLst/>
          </a:prstGeom>
          <a:noFill/>
          <a:ln/>
        </p:spPr>
        <p:txBody>
          <a:bodyPr wrap="square" rtlCol="0" anchor="t"/>
          <a:lstStyle/>
          <a:p>
            <a:pPr marL="342900" indent="-342900">
              <a:lnSpc>
                <a:spcPct val="120000"/>
              </a:lnSpc>
              <a:buSzPct val="100000"/>
              <a:buChar char="•"/>
            </a:pPr>
            <a:r>
              <a:rPr lang="en-US" sz="1800" dirty="0">
                <a:solidFill>
                  <a:srgbClr val="1E293B"/>
                </a:solidFill>
              </a:rPr>
              <a:t>You are handed a switch, a router, two workstations, a patch panel and the cabling you terminated in Outcome 1</a:t>
            </a:r>
            <a:endParaRPr lang="en-US" sz="1800" dirty="0"/>
          </a:p>
          <a:p>
            <a:pPr marL="342900" indent="-342900">
              <a:lnSpc>
                <a:spcPct val="120000"/>
              </a:lnSpc>
              <a:buSzPct val="100000"/>
              <a:buChar char="•"/>
            </a:pPr>
            <a:r>
              <a:rPr lang="en-US" sz="1800" dirty="0">
                <a:solidFill>
                  <a:srgbClr val="1E293B"/>
                </a:solidFill>
              </a:rPr>
              <a:t>Mount the patch panel and switch in the cabinet, observing position, airflow and cable management</a:t>
            </a:r>
            <a:endParaRPr lang="en-US" sz="1800" dirty="0"/>
          </a:p>
          <a:p>
            <a:pPr marL="342900" indent="-342900">
              <a:lnSpc>
                <a:spcPct val="120000"/>
              </a:lnSpc>
              <a:buSzPct val="100000"/>
              <a:buChar char="•"/>
            </a:pPr>
            <a:r>
              <a:rPr lang="en-US" sz="1800" dirty="0">
                <a:solidFill>
                  <a:srgbClr val="1E293B"/>
                </a:solidFill>
              </a:rPr>
              <a:t>Patch the two horizontal runs to the switch and uplink the switch to the router's LAN port</a:t>
            </a:r>
            <a:endParaRPr lang="en-US" sz="1800" dirty="0"/>
          </a:p>
          <a:p>
            <a:pPr marL="342900" indent="-342900">
              <a:lnSpc>
                <a:spcPct val="120000"/>
              </a:lnSpc>
              <a:buSzPct val="100000"/>
              <a:buChar char="•"/>
            </a:pPr>
            <a:r>
              <a:rPr lang="en-US" sz="1800" dirty="0">
                <a:solidFill>
                  <a:srgbClr val="1E293B"/>
                </a:solidFill>
              </a:rPr>
              <a:t>Write an addressing plan for both workstations, the switch management interface and the router from 192.168.50.0/24</a:t>
            </a:r>
            <a:endParaRPr lang="en-US" sz="1800" dirty="0"/>
          </a:p>
          <a:p>
            <a:pPr marL="342900" indent="-342900">
              <a:lnSpc>
                <a:spcPct val="120000"/>
              </a:lnSpc>
              <a:buSzPct val="100000"/>
              <a:buChar char="•"/>
            </a:pPr>
            <a:r>
              <a:rPr lang="en-US" sz="1800" dirty="0">
                <a:solidFill>
                  <a:srgbClr val="1E293B"/>
                </a:solidFill>
              </a:rPr>
              <a:t>Configure the addressing on each device</a:t>
            </a:r>
            <a:endParaRPr lang="en-US" sz="1800"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name="Slide 35">
    <p:bg>
      <p:bgPr>
        <a:solidFill>
          <a:srgbClr val="FFFFFF"/>
        </a:solidFill>
      </p:bgPr>
    </p:bg>
    <p:spTree>
      <p:nvGrpSpPr>
        <p:cNvPr id="1" name=""/>
        <p:cNvGrpSpPr/>
        <p:nvPr/>
      </p:nvGrpSpPr>
      <p:grpSpPr>
        <a:xfrm>
          <a:off x="0" y="0"/>
          <a:ext cx="0" cy="0"/>
          <a:chOff x="0" y="0"/>
          <a:chExt cx="0" cy="0"/>
        </a:xfrm>
      </p:grpSpPr>
      <p:sp>
        <p:nvSpPr>
          <p:cNvPr id="2" name="Shape 0"/>
          <p:cNvSpPr/>
          <p:nvPr/>
        </p:nvSpPr>
        <p:spPr>
          <a:xfrm>
            <a:off x="0" y="0"/>
            <a:ext cx="9144000" cy="822960"/>
          </a:xfrm>
          <a:prstGeom prst="rect">
            <a:avLst/>
          </a:prstGeom>
          <a:solidFill>
            <a:srgbClr val="0F172A"/>
          </a:solidFill>
          <a:ln/>
        </p:spPr>
      </p:sp>
      <p:sp>
        <p:nvSpPr>
          <p:cNvPr id="3" name="Shape 1"/>
          <p:cNvSpPr/>
          <p:nvPr/>
        </p:nvSpPr>
        <p:spPr>
          <a:xfrm>
            <a:off x="0" y="822960"/>
            <a:ext cx="9144000" cy="45720"/>
          </a:xfrm>
          <a:prstGeom prst="rect">
            <a:avLst/>
          </a:prstGeom>
          <a:solidFill>
            <a:srgbClr val="F59E0B"/>
          </a:solidFill>
          <a:ln/>
        </p:spPr>
      </p:sp>
      <p:sp>
        <p:nvSpPr>
          <p:cNvPr id="4" name="Text 2"/>
          <p:cNvSpPr/>
          <p:nvPr/>
        </p:nvSpPr>
        <p:spPr>
          <a:xfrm>
            <a:off x="457200" y="109728"/>
            <a:ext cx="8229600" cy="603504"/>
          </a:xfrm>
          <a:prstGeom prst="rect">
            <a:avLst/>
          </a:prstGeom>
          <a:noFill/>
          <a:ln/>
        </p:spPr>
        <p:txBody>
          <a:bodyPr wrap="square" rtlCol="0" anchor="ctr"/>
          <a:lstStyle/>
          <a:p>
            <a:pPr indent="0" marL="0">
              <a:buNone/>
            </a:pPr>
            <a:r>
              <a:rPr lang="en-US" sz="2000" b="1" dirty="0">
                <a:solidFill>
                  <a:srgbClr val="FFFFFF"/>
                </a:solidFill>
              </a:rPr>
              <a:t>Build and prove a small office network (cont.)</a:t>
            </a:r>
            <a:endParaRPr lang="en-US" sz="2000" dirty="0"/>
          </a:p>
        </p:txBody>
      </p:sp>
      <p:sp>
        <p:nvSpPr>
          <p:cNvPr id="5" name="Text 3"/>
          <p:cNvSpPr/>
          <p:nvPr/>
        </p:nvSpPr>
        <p:spPr>
          <a:xfrm>
            <a:off x="640080" y="1188720"/>
            <a:ext cx="7863840" cy="3291840"/>
          </a:xfrm>
          <a:prstGeom prst="rect">
            <a:avLst/>
          </a:prstGeom>
          <a:noFill/>
          <a:ln/>
        </p:spPr>
        <p:txBody>
          <a:bodyPr wrap="square" rtlCol="0" anchor="t"/>
          <a:lstStyle/>
          <a:p>
            <a:pPr marL="342900" indent="-342900">
              <a:lnSpc>
                <a:spcPct val="120000"/>
              </a:lnSpc>
              <a:buSzPct val="100000"/>
              <a:buChar char="•"/>
            </a:pPr>
            <a:r>
              <a:rPr lang="en-US" sz="1800" dirty="0">
                <a:solidFill>
                  <a:srgbClr val="1E293B"/>
                </a:solidFill>
              </a:rPr>
              <a:t>Run the verification sequence from each workstation: link light, ipconfig, loopback, peer, gateway, external host</a:t>
            </a:r>
            <a:endParaRPr lang="en-US" sz="1800" dirty="0"/>
          </a:p>
          <a:p>
            <a:pPr marL="342900" indent="-342900">
              <a:lnSpc>
                <a:spcPct val="120000"/>
              </a:lnSpc>
              <a:buSzPct val="100000"/>
              <a:buChar char="•"/>
            </a:pPr>
            <a:r>
              <a:rPr lang="en-US" sz="1800" dirty="0">
                <a:solidFill>
                  <a:srgbClr val="1E293B"/>
                </a:solidFill>
              </a:rPr>
              <a:t>Record every result on the test schedule, then label the patch cords and update the patch record</a:t>
            </a:r>
            <a:endParaRPr lang="en-US" sz="1800" dirty="0"/>
          </a:p>
          <a:p>
            <a:pPr marL="342900" indent="-342900">
              <a:lnSpc>
                <a:spcPct val="120000"/>
              </a:lnSpc>
              <a:buSzPct val="100000"/>
              <a:buChar char="•"/>
            </a:pPr>
            <a:r>
              <a:rPr lang="en-US" sz="1800" dirty="0">
                <a:solidFill>
                  <a:srgbClr val="1E293B"/>
                </a:solidFill>
              </a:rPr>
              <a:t>Expected: A written addressing plan with no duplicate addresses, produced before configuration</a:t>
            </a:r>
            <a:endParaRPr lang="en-US" sz="1800" dirty="0"/>
          </a:p>
          <a:p>
            <a:pPr marL="342900" indent="-342900">
              <a:lnSpc>
                <a:spcPct val="120000"/>
              </a:lnSpc>
              <a:buSzPct val="100000"/>
              <a:buChar char="•"/>
            </a:pPr>
            <a:r>
              <a:rPr lang="en-US" sz="1800" dirty="0">
                <a:solidFill>
                  <a:srgbClr val="1E293B"/>
                </a:solidFill>
              </a:rPr>
              <a:t>Expected: Both workstations reaching each other, the switch, the router and an external host</a:t>
            </a:r>
            <a:endParaRPr lang="en-US" sz="1800" dirty="0"/>
          </a:p>
          <a:p>
            <a:pPr marL="342900" indent="-342900">
              <a:lnSpc>
                <a:spcPct val="120000"/>
              </a:lnSpc>
              <a:buSzPct val="100000"/>
              <a:buChar char="•"/>
            </a:pPr>
            <a:r>
              <a:rPr lang="en-US" sz="1800" dirty="0">
                <a:solidFill>
                  <a:srgbClr val="1E293B"/>
                </a:solidFill>
              </a:rPr>
              <a:t>Expected: A completed test schedule and an updated patch record</a:t>
            </a:r>
            <a:endParaRPr lang="en-US" sz="1800"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name="Slide 36">
    <p:bg>
      <p:bgPr>
        <a:solidFill>
          <a:srgbClr val="FFFFFF"/>
        </a:solidFill>
      </p:bgPr>
    </p:bg>
    <p:spTree>
      <p:nvGrpSpPr>
        <p:cNvPr id="1" name=""/>
        <p:cNvGrpSpPr/>
        <p:nvPr/>
      </p:nvGrpSpPr>
      <p:grpSpPr>
        <a:xfrm>
          <a:off x="0" y="0"/>
          <a:ext cx="0" cy="0"/>
          <a:chOff x="0" y="0"/>
          <a:chExt cx="0" cy="0"/>
        </a:xfrm>
      </p:grpSpPr>
      <p:sp>
        <p:nvSpPr>
          <p:cNvPr id="2" name="Shape 0"/>
          <p:cNvSpPr/>
          <p:nvPr/>
        </p:nvSpPr>
        <p:spPr>
          <a:xfrm>
            <a:off x="0" y="0"/>
            <a:ext cx="9144000" cy="822960"/>
          </a:xfrm>
          <a:prstGeom prst="rect">
            <a:avLst/>
          </a:prstGeom>
          <a:solidFill>
            <a:srgbClr val="0F172A"/>
          </a:solidFill>
          <a:ln/>
        </p:spPr>
      </p:sp>
      <p:sp>
        <p:nvSpPr>
          <p:cNvPr id="3" name="Shape 1"/>
          <p:cNvSpPr/>
          <p:nvPr/>
        </p:nvSpPr>
        <p:spPr>
          <a:xfrm>
            <a:off x="0" y="822960"/>
            <a:ext cx="9144000" cy="45720"/>
          </a:xfrm>
          <a:prstGeom prst="rect">
            <a:avLst/>
          </a:prstGeom>
          <a:solidFill>
            <a:srgbClr val="F59E0B"/>
          </a:solidFill>
          <a:ln/>
        </p:spPr>
      </p:sp>
      <p:sp>
        <p:nvSpPr>
          <p:cNvPr id="4" name="Text 2"/>
          <p:cNvSpPr/>
          <p:nvPr/>
        </p:nvSpPr>
        <p:spPr>
          <a:xfrm>
            <a:off x="457200" y="109728"/>
            <a:ext cx="8229600" cy="603504"/>
          </a:xfrm>
          <a:prstGeom prst="rect">
            <a:avLst/>
          </a:prstGeom>
          <a:noFill/>
          <a:ln/>
        </p:spPr>
        <p:txBody>
          <a:bodyPr wrap="square" rtlCol="0" anchor="ctr"/>
          <a:lstStyle/>
          <a:p>
            <a:pPr indent="0" marL="0">
              <a:buNone/>
            </a:pPr>
            <a:r>
              <a:rPr lang="en-US" sz="2000" b="1" dirty="0">
                <a:solidFill>
                  <a:srgbClr val="FFFFFF"/>
                </a:solidFill>
              </a:rPr>
              <a:t>Learning checks</a:t>
            </a:r>
            <a:endParaRPr lang="en-US" sz="2000" dirty="0"/>
          </a:p>
        </p:txBody>
      </p:sp>
      <p:sp>
        <p:nvSpPr>
          <p:cNvPr id="5" name="Text 3"/>
          <p:cNvSpPr/>
          <p:nvPr/>
        </p:nvSpPr>
        <p:spPr>
          <a:xfrm>
            <a:off x="640080" y="1188720"/>
            <a:ext cx="7863840" cy="3291840"/>
          </a:xfrm>
          <a:prstGeom prst="rect">
            <a:avLst/>
          </a:prstGeom>
          <a:noFill/>
          <a:ln/>
        </p:spPr>
        <p:txBody>
          <a:bodyPr wrap="square" rtlCol="0" anchor="t"/>
          <a:lstStyle/>
          <a:p>
            <a:pPr marL="342900" indent="-342900">
              <a:lnSpc>
                <a:spcPct val="120000"/>
              </a:lnSpc>
              <a:buSzPct val="100000"/>
              <a:buChar char="•"/>
            </a:pPr>
            <a:r>
              <a:rPr lang="en-US" sz="1800" dirty="0">
                <a:solidFill>
                  <a:srgbClr val="1E293B"/>
                </a:solidFill>
              </a:rPr>
              <a:t>Oral: Why do we subtract two when calculating usable hosts in a subnet?</a:t>
            </a:r>
            <a:endParaRPr lang="en-US" sz="1800" dirty="0"/>
          </a:p>
          <a:p>
            <a:pPr marL="342900" indent="-342900">
              <a:lnSpc>
                <a:spcPct val="120000"/>
              </a:lnSpc>
              <a:buSzPct val="100000"/>
              <a:buChar char="•"/>
            </a:pPr>
            <a:r>
              <a:rPr lang="en-US" sz="1800" dirty="0">
                <a:solidFill>
                  <a:srgbClr val="1E293B"/>
                </a:solidFill>
              </a:rPr>
              <a:t>Oral: What does a 169.254 address tell you?</a:t>
            </a:r>
            <a:endParaRPr lang="en-US" sz="1800" dirty="0"/>
          </a:p>
          <a:p>
            <a:pPr marL="342900" indent="-342900">
              <a:lnSpc>
                <a:spcPct val="120000"/>
              </a:lnSpc>
              <a:buSzPct val="100000"/>
              <a:buChar char="•"/>
            </a:pPr>
            <a:r>
              <a:rPr lang="en-US" sz="1800" dirty="0">
                <a:solidFill>
                  <a:srgbClr val="1E293B"/>
                </a:solidFill>
              </a:rPr>
              <a:t>Written: State five safety measures observed when working on a network installation in an occupied office</a:t>
            </a:r>
            <a:endParaRPr lang="en-US" sz="1800" dirty="0"/>
          </a:p>
          <a:p>
            <a:pPr marL="342900" indent="-342900">
              <a:lnSpc>
                <a:spcPct val="120000"/>
              </a:lnSpc>
              <a:buSzPct val="100000"/>
              <a:buChar char="•"/>
            </a:pPr>
            <a:r>
              <a:rPr lang="en-US" sz="1800" dirty="0">
                <a:solidFill>
                  <a:srgbClr val="1E293B"/>
                </a:solidFill>
              </a:rPr>
              <a:t>Written: Divide 192.168.20.0/24 into four subnets and give the mask, usable hosts and the four network addresses</a:t>
            </a:r>
            <a:endParaRPr lang="en-US" sz="1800" dirty="0"/>
          </a:p>
          <a:p>
            <a:pPr marL="342900" indent="-342900">
              <a:lnSpc>
                <a:spcPct val="120000"/>
              </a:lnSpc>
              <a:buSzPct val="100000"/>
              <a:buChar char="•"/>
            </a:pPr>
            <a:r>
              <a:rPr lang="en-US" sz="1800" dirty="0">
                <a:solidFill>
                  <a:srgbClr val="1E293B"/>
                </a:solidFill>
              </a:rPr>
              <a:t>Practical: Build a star network from the components supplied and demonstrate connectivity to the assessor</a:t>
            </a:r>
            <a:endParaRPr lang="en-US" sz="1800"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name="Slide 37">
    <p:bg>
      <p:bgPr>
        <a:solidFill>
          <a:srgbClr val="FFFFFF"/>
        </a:solidFill>
      </p:bgPr>
    </p:bg>
    <p:spTree>
      <p:nvGrpSpPr>
        <p:cNvPr id="1" name=""/>
        <p:cNvGrpSpPr/>
        <p:nvPr/>
      </p:nvGrpSpPr>
      <p:grpSpPr>
        <a:xfrm>
          <a:off x="0" y="0"/>
          <a:ext cx="0" cy="0"/>
          <a:chOff x="0" y="0"/>
          <a:chExt cx="0" cy="0"/>
        </a:xfrm>
      </p:grpSpPr>
      <p:sp>
        <p:nvSpPr>
          <p:cNvPr id="2" name="Shape 0"/>
          <p:cNvSpPr/>
          <p:nvPr/>
        </p:nvSpPr>
        <p:spPr>
          <a:xfrm>
            <a:off x="0" y="0"/>
            <a:ext cx="9144000" cy="822960"/>
          </a:xfrm>
          <a:prstGeom prst="rect">
            <a:avLst/>
          </a:prstGeom>
          <a:solidFill>
            <a:srgbClr val="0F172A"/>
          </a:solidFill>
          <a:ln/>
        </p:spPr>
      </p:sp>
      <p:sp>
        <p:nvSpPr>
          <p:cNvPr id="3" name="Shape 1"/>
          <p:cNvSpPr/>
          <p:nvPr/>
        </p:nvSpPr>
        <p:spPr>
          <a:xfrm>
            <a:off x="0" y="822960"/>
            <a:ext cx="9144000" cy="45720"/>
          </a:xfrm>
          <a:prstGeom prst="rect">
            <a:avLst/>
          </a:prstGeom>
          <a:solidFill>
            <a:srgbClr val="F59E0B"/>
          </a:solidFill>
          <a:ln/>
        </p:spPr>
      </p:sp>
      <p:sp>
        <p:nvSpPr>
          <p:cNvPr id="4" name="Text 2"/>
          <p:cNvSpPr/>
          <p:nvPr/>
        </p:nvSpPr>
        <p:spPr>
          <a:xfrm>
            <a:off x="457200" y="109728"/>
            <a:ext cx="8229600" cy="603504"/>
          </a:xfrm>
          <a:prstGeom prst="rect">
            <a:avLst/>
          </a:prstGeom>
          <a:noFill/>
          <a:ln/>
        </p:spPr>
        <p:txBody>
          <a:bodyPr wrap="square" rtlCol="0" anchor="ctr"/>
          <a:lstStyle/>
          <a:p>
            <a:pPr indent="0" marL="0">
              <a:buNone/>
            </a:pPr>
            <a:r>
              <a:rPr lang="en-US" sz="2000" b="1" dirty="0">
                <a:solidFill>
                  <a:srgbClr val="FFFFFF"/>
                </a:solidFill>
              </a:rPr>
              <a:t>Learning checks (cont.)</a:t>
            </a:r>
            <a:endParaRPr lang="en-US" sz="2000" dirty="0"/>
          </a:p>
        </p:txBody>
      </p:sp>
      <p:sp>
        <p:nvSpPr>
          <p:cNvPr id="5" name="Text 3"/>
          <p:cNvSpPr/>
          <p:nvPr/>
        </p:nvSpPr>
        <p:spPr>
          <a:xfrm>
            <a:off x="640080" y="1188720"/>
            <a:ext cx="7863840" cy="3291840"/>
          </a:xfrm>
          <a:prstGeom prst="rect">
            <a:avLst/>
          </a:prstGeom>
          <a:noFill/>
          <a:ln/>
        </p:spPr>
        <p:txBody>
          <a:bodyPr wrap="square" rtlCol="0" anchor="t"/>
          <a:lstStyle/>
          <a:p>
            <a:pPr marL="342900" indent="-342900">
              <a:lnSpc>
                <a:spcPct val="120000"/>
              </a:lnSpc>
              <a:buSzPct val="100000"/>
              <a:buChar char="•"/>
            </a:pPr>
            <a:r>
              <a:rPr lang="en-US" sz="1800" dirty="0">
                <a:solidFill>
                  <a:srgbClr val="1E293B"/>
                </a:solidFill>
              </a:rPr>
              <a:t>Practical: Apply a supplied addressing plan and prove there are no duplicates</a:t>
            </a:r>
            <a:endParaRPr lang="en-US" sz="1800"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name="Slide 38">
    <p:bg>
      <p:bgPr>
        <a:solidFill>
          <a:srgbClr val="FFFFFF"/>
        </a:solidFill>
      </p:bgPr>
    </p:bg>
    <p:spTree>
      <p:nvGrpSpPr>
        <p:cNvPr id="1" name=""/>
        <p:cNvGrpSpPr/>
        <p:nvPr/>
      </p:nvGrpSpPr>
      <p:grpSpPr>
        <a:xfrm>
          <a:off x="0" y="0"/>
          <a:ext cx="0" cy="0"/>
          <a:chOff x="0" y="0"/>
          <a:chExt cx="0" cy="0"/>
        </a:xfrm>
      </p:grpSpPr>
      <p:sp>
        <p:nvSpPr>
          <p:cNvPr id="2" name="Shape 0"/>
          <p:cNvSpPr/>
          <p:nvPr/>
        </p:nvSpPr>
        <p:spPr>
          <a:xfrm>
            <a:off x="0" y="0"/>
            <a:ext cx="9144000" cy="822960"/>
          </a:xfrm>
          <a:prstGeom prst="rect">
            <a:avLst/>
          </a:prstGeom>
          <a:solidFill>
            <a:srgbClr val="0F172A"/>
          </a:solidFill>
          <a:ln/>
        </p:spPr>
      </p:sp>
      <p:sp>
        <p:nvSpPr>
          <p:cNvPr id="3" name="Shape 1"/>
          <p:cNvSpPr/>
          <p:nvPr/>
        </p:nvSpPr>
        <p:spPr>
          <a:xfrm>
            <a:off x="0" y="822960"/>
            <a:ext cx="9144000" cy="45720"/>
          </a:xfrm>
          <a:prstGeom prst="rect">
            <a:avLst/>
          </a:prstGeom>
          <a:solidFill>
            <a:srgbClr val="F59E0B"/>
          </a:solidFill>
          <a:ln/>
        </p:spPr>
      </p:sp>
      <p:sp>
        <p:nvSpPr>
          <p:cNvPr id="4" name="Text 2"/>
          <p:cNvSpPr/>
          <p:nvPr/>
        </p:nvSpPr>
        <p:spPr>
          <a:xfrm>
            <a:off x="457200" y="109728"/>
            <a:ext cx="8229600" cy="603504"/>
          </a:xfrm>
          <a:prstGeom prst="rect">
            <a:avLst/>
          </a:prstGeom>
          <a:noFill/>
          <a:ln/>
        </p:spPr>
        <p:txBody>
          <a:bodyPr wrap="square" rtlCol="0" anchor="ctr"/>
          <a:lstStyle/>
          <a:p>
            <a:pPr indent="0" marL="0">
              <a:buNone/>
            </a:pPr>
            <a:r>
              <a:rPr lang="en-US" sz="2000" b="1" dirty="0">
                <a:solidFill>
                  <a:srgbClr val="FFFFFF"/>
                </a:solidFill>
              </a:rPr>
              <a:t>Revision and self-check</a:t>
            </a:r>
            <a:endParaRPr lang="en-US" sz="2000" dirty="0"/>
          </a:p>
        </p:txBody>
      </p:sp>
      <p:sp>
        <p:nvSpPr>
          <p:cNvPr id="5" name="Text 3"/>
          <p:cNvSpPr/>
          <p:nvPr/>
        </p:nvSpPr>
        <p:spPr>
          <a:xfrm>
            <a:off x="640080" y="1188720"/>
            <a:ext cx="7863840" cy="3291840"/>
          </a:xfrm>
          <a:prstGeom prst="rect">
            <a:avLst/>
          </a:prstGeom>
          <a:noFill/>
          <a:ln/>
        </p:spPr>
        <p:txBody>
          <a:bodyPr wrap="square" rtlCol="0" anchor="t"/>
          <a:lstStyle/>
          <a:p>
            <a:pPr marL="342900" indent="-342900">
              <a:lnSpc>
                <a:spcPct val="120000"/>
              </a:lnSpc>
              <a:buSzPct val="100000"/>
              <a:buChar char="•"/>
            </a:pPr>
            <a:r>
              <a:rPr lang="en-US" sz="1800" dirty="0">
                <a:solidFill>
                  <a:srgbClr val="1E293B"/>
                </a:solidFill>
              </a:rPr>
              <a:t>The verification sequence is what separates a pass from a fail here</a:t>
            </a:r>
            <a:endParaRPr lang="en-US" sz="1800" dirty="0"/>
          </a:p>
          <a:p>
            <a:pPr marL="342900" indent="-342900">
              <a:lnSpc>
                <a:spcPct val="120000"/>
              </a:lnSpc>
              <a:buSzPct val="100000"/>
              <a:buChar char="•"/>
            </a:pPr>
            <a:r>
              <a:rPr lang="en-US" sz="1800" dirty="0">
                <a:solidFill>
                  <a:srgbClr val="1E293B"/>
                </a:solidFill>
              </a:rPr>
              <a:t>Written test</a:t>
            </a:r>
            <a:endParaRPr lang="en-US" sz="1800" dirty="0"/>
          </a:p>
          <a:p>
            <a:pPr marL="342900" indent="-342900">
              <a:lnSpc>
                <a:spcPct val="120000"/>
              </a:lnSpc>
              <a:buSzPct val="100000"/>
              <a:buChar char="•"/>
            </a:pPr>
            <a:r>
              <a:rPr lang="en-US" sz="1800" dirty="0">
                <a:solidFill>
                  <a:srgbClr val="1E293B"/>
                </a:solidFill>
              </a:rPr>
              <a:t>Practical assessment</a:t>
            </a:r>
            <a:endParaRPr lang="en-US" sz="1800" dirty="0"/>
          </a:p>
          <a:p>
            <a:pPr marL="342900" indent="-342900">
              <a:lnSpc>
                <a:spcPct val="120000"/>
              </a:lnSpc>
              <a:buSzPct val="100000"/>
              <a:buChar char="•"/>
            </a:pPr>
            <a:r>
              <a:rPr lang="en-US" sz="1800" dirty="0">
                <a:solidFill>
                  <a:srgbClr val="1E293B"/>
                </a:solidFill>
              </a:rPr>
              <a:t>Direct observation</a:t>
            </a:r>
            <a:endParaRPr lang="en-US" sz="1800" dirty="0"/>
          </a:p>
          <a:p>
            <a:pPr marL="342900" indent="-342900">
              <a:lnSpc>
                <a:spcPct val="120000"/>
              </a:lnSpc>
              <a:buSzPct val="100000"/>
              <a:buChar char="•"/>
            </a:pPr>
            <a:r>
              <a:rPr lang="en-US" sz="1800" dirty="0">
                <a:solidFill>
                  <a:srgbClr val="1E293B"/>
                </a:solidFill>
              </a:rPr>
              <a:t>Project work</a:t>
            </a:r>
            <a:endParaRPr lang="en-US" sz="1800"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name="Slide 39">
    <p:bg>
      <p:bgPr>
        <a:solidFill>
          <a:srgbClr val="0F172A"/>
        </a:solidFill>
      </p:bgPr>
    </p:bg>
    <p:spTree>
      <p:nvGrpSpPr>
        <p:cNvPr id="1" name=""/>
        <p:cNvGrpSpPr/>
        <p:nvPr/>
      </p:nvGrpSpPr>
      <p:grpSpPr>
        <a:xfrm>
          <a:off x="0" y="0"/>
          <a:ext cx="0" cy="0"/>
          <a:chOff x="0" y="0"/>
          <a:chExt cx="0" cy="0"/>
        </a:xfrm>
      </p:grpSpPr>
      <p:sp>
        <p:nvSpPr>
          <p:cNvPr id="2" name="Text 0"/>
          <p:cNvSpPr/>
          <p:nvPr/>
        </p:nvSpPr>
        <p:spPr>
          <a:xfrm>
            <a:off x="640080" y="1828800"/>
            <a:ext cx="7863840" cy="548640"/>
          </a:xfrm>
          <a:prstGeom prst="rect">
            <a:avLst/>
          </a:prstGeom>
          <a:noFill/>
          <a:ln/>
        </p:spPr>
        <p:txBody>
          <a:bodyPr wrap="square" rtlCol="0" anchor="ctr"/>
          <a:lstStyle/>
          <a:p>
            <a:pPr indent="0" marL="0">
              <a:buNone/>
            </a:pPr>
            <a:r>
              <a:rPr lang="en-US" sz="2000" b="1" dirty="0">
                <a:solidFill>
                  <a:srgbClr val="F59E0B"/>
                </a:solidFill>
              </a:rPr>
              <a:t>Learning Outcome 3</a:t>
            </a:r>
            <a:endParaRPr lang="en-US" sz="2000" dirty="0"/>
          </a:p>
        </p:txBody>
      </p:sp>
      <p:sp>
        <p:nvSpPr>
          <p:cNvPr id="3" name="Text 1"/>
          <p:cNvSpPr/>
          <p:nvPr/>
        </p:nvSpPr>
        <p:spPr>
          <a:xfrm>
            <a:off x="640080" y="2377440"/>
            <a:ext cx="7863840" cy="1188720"/>
          </a:xfrm>
          <a:prstGeom prst="rect">
            <a:avLst/>
          </a:prstGeom>
          <a:noFill/>
          <a:ln/>
        </p:spPr>
        <p:txBody>
          <a:bodyPr wrap="square" rtlCol="0" anchor="ctr"/>
          <a:lstStyle/>
          <a:p>
            <a:pPr indent="0" marL="0">
              <a:buNone/>
            </a:pPr>
            <a:r>
              <a:rPr lang="en-US" sz="3000" b="1" dirty="0">
                <a:solidFill>
                  <a:srgbClr val="FFFFFF"/>
                </a:solidFill>
              </a:rPr>
              <a:t>PERFORM COMPUTER NETWORK MAINTENANCE</a:t>
            </a:r>
            <a:endParaRPr lang="en-US" sz="30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bg>
      <p:bgPr>
        <a:solidFill>
          <a:srgbClr val="0F172A"/>
        </a:solidFill>
      </p:bgPr>
    </p:bg>
    <p:spTree>
      <p:nvGrpSpPr>
        <p:cNvPr id="1" name=""/>
        <p:cNvGrpSpPr/>
        <p:nvPr/>
      </p:nvGrpSpPr>
      <p:grpSpPr>
        <a:xfrm>
          <a:off x="0" y="0"/>
          <a:ext cx="0" cy="0"/>
          <a:chOff x="0" y="0"/>
          <a:chExt cx="0" cy="0"/>
        </a:xfrm>
      </p:grpSpPr>
      <p:sp>
        <p:nvSpPr>
          <p:cNvPr id="2" name="Text 0"/>
          <p:cNvSpPr/>
          <p:nvPr/>
        </p:nvSpPr>
        <p:spPr>
          <a:xfrm>
            <a:off x="640080" y="1828800"/>
            <a:ext cx="7863840" cy="548640"/>
          </a:xfrm>
          <a:prstGeom prst="rect">
            <a:avLst/>
          </a:prstGeom>
          <a:noFill/>
          <a:ln/>
        </p:spPr>
        <p:txBody>
          <a:bodyPr wrap="square" rtlCol="0" anchor="ctr"/>
          <a:lstStyle/>
          <a:p>
            <a:pPr indent="0" marL="0">
              <a:buNone/>
            </a:pPr>
            <a:r>
              <a:rPr lang="en-US" sz="2000" b="1" dirty="0">
                <a:solidFill>
                  <a:srgbClr val="F59E0B"/>
                </a:solidFill>
              </a:rPr>
              <a:t>Learning Outcome 1</a:t>
            </a:r>
            <a:endParaRPr lang="en-US" sz="2000" dirty="0"/>
          </a:p>
        </p:txBody>
      </p:sp>
      <p:sp>
        <p:nvSpPr>
          <p:cNvPr id="3" name="Text 1"/>
          <p:cNvSpPr/>
          <p:nvPr/>
        </p:nvSpPr>
        <p:spPr>
          <a:xfrm>
            <a:off x="640080" y="2377440"/>
            <a:ext cx="7863840" cy="1188720"/>
          </a:xfrm>
          <a:prstGeom prst="rect">
            <a:avLst/>
          </a:prstGeom>
          <a:noFill/>
          <a:ln/>
        </p:spPr>
        <p:txBody>
          <a:bodyPr wrap="square" rtlCol="0" anchor="ctr"/>
          <a:lstStyle/>
          <a:p>
            <a:pPr indent="0" marL="0">
              <a:buNone/>
            </a:pPr>
            <a:r>
              <a:rPr lang="en-US" sz="3000" b="1" dirty="0">
                <a:solidFill>
                  <a:srgbClr val="FFFFFF"/>
                </a:solidFill>
              </a:rPr>
              <a:t>TERMINATE COMPUTER NETWORK CABLES</a:t>
            </a:r>
            <a:endParaRPr lang="en-US" sz="3000"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name="Slide 40">
    <p:bg>
      <p:bgPr>
        <a:solidFill>
          <a:srgbClr val="FFFFFF"/>
        </a:solidFill>
      </p:bgPr>
    </p:bg>
    <p:spTree>
      <p:nvGrpSpPr>
        <p:cNvPr id="1" name=""/>
        <p:cNvGrpSpPr/>
        <p:nvPr/>
      </p:nvGrpSpPr>
      <p:grpSpPr>
        <a:xfrm>
          <a:off x="0" y="0"/>
          <a:ext cx="0" cy="0"/>
          <a:chOff x="0" y="0"/>
          <a:chExt cx="0" cy="0"/>
        </a:xfrm>
      </p:grpSpPr>
      <p:sp>
        <p:nvSpPr>
          <p:cNvPr id="2" name="Shape 0"/>
          <p:cNvSpPr/>
          <p:nvPr/>
        </p:nvSpPr>
        <p:spPr>
          <a:xfrm>
            <a:off x="0" y="0"/>
            <a:ext cx="9144000" cy="822960"/>
          </a:xfrm>
          <a:prstGeom prst="rect">
            <a:avLst/>
          </a:prstGeom>
          <a:solidFill>
            <a:srgbClr val="0F172A"/>
          </a:solidFill>
          <a:ln/>
        </p:spPr>
      </p:sp>
      <p:sp>
        <p:nvSpPr>
          <p:cNvPr id="3" name="Shape 1"/>
          <p:cNvSpPr/>
          <p:nvPr/>
        </p:nvSpPr>
        <p:spPr>
          <a:xfrm>
            <a:off x="0" y="822960"/>
            <a:ext cx="9144000" cy="45720"/>
          </a:xfrm>
          <a:prstGeom prst="rect">
            <a:avLst/>
          </a:prstGeom>
          <a:solidFill>
            <a:srgbClr val="F59E0B"/>
          </a:solidFill>
          <a:ln/>
        </p:spPr>
      </p:sp>
      <p:sp>
        <p:nvSpPr>
          <p:cNvPr id="4" name="Text 2"/>
          <p:cNvSpPr/>
          <p:nvPr/>
        </p:nvSpPr>
        <p:spPr>
          <a:xfrm>
            <a:off x="457200" y="109728"/>
            <a:ext cx="8229600" cy="603504"/>
          </a:xfrm>
          <a:prstGeom prst="rect">
            <a:avLst/>
          </a:prstGeom>
          <a:noFill/>
          <a:ln/>
        </p:spPr>
        <p:txBody>
          <a:bodyPr wrap="square" rtlCol="0" anchor="ctr"/>
          <a:lstStyle/>
          <a:p>
            <a:pPr indent="0" marL="0">
              <a:buNone/>
            </a:pPr>
            <a:r>
              <a:rPr lang="en-US" sz="2000" b="1" dirty="0">
                <a:solidFill>
                  <a:srgbClr val="FFFFFF"/>
                </a:solidFill>
              </a:rPr>
              <a:t>What you will learn</a:t>
            </a:r>
            <a:endParaRPr lang="en-US" sz="2000" dirty="0"/>
          </a:p>
        </p:txBody>
      </p:sp>
      <p:sp>
        <p:nvSpPr>
          <p:cNvPr id="5" name="Text 3"/>
          <p:cNvSpPr/>
          <p:nvPr/>
        </p:nvSpPr>
        <p:spPr>
          <a:xfrm>
            <a:off x="640080" y="1188720"/>
            <a:ext cx="7863840" cy="3291840"/>
          </a:xfrm>
          <a:prstGeom prst="rect">
            <a:avLst/>
          </a:prstGeom>
          <a:noFill/>
          <a:ln/>
        </p:spPr>
        <p:txBody>
          <a:bodyPr wrap="square" rtlCol="0" anchor="t"/>
          <a:lstStyle/>
          <a:p>
            <a:pPr marL="342900" indent="-342900">
              <a:lnSpc>
                <a:spcPct val="120000"/>
              </a:lnSpc>
              <a:buSzPct val="100000"/>
              <a:buChar char="•"/>
            </a:pPr>
            <a:r>
              <a:rPr lang="en-US" sz="1800" dirty="0">
                <a:solidFill>
                  <a:srgbClr val="1E293B"/>
                </a:solidFill>
              </a:rPr>
              <a:t>By the end of this outcome you will be able to select and use network monitoring tools, monitor performance against a plan,…</a:t>
            </a:r>
            <a:endParaRPr lang="en-US" sz="1800"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name="Slide 41">
    <p:bg>
      <p:bgPr>
        <a:solidFill>
          <a:srgbClr val="FFFFFF"/>
        </a:solidFill>
      </p:bgPr>
    </p:bg>
    <p:spTree>
      <p:nvGrpSpPr>
        <p:cNvPr id="1" name=""/>
        <p:cNvGrpSpPr/>
        <p:nvPr/>
      </p:nvGrpSpPr>
      <p:grpSpPr>
        <a:xfrm>
          <a:off x="0" y="0"/>
          <a:ext cx="0" cy="0"/>
          <a:chOff x="0" y="0"/>
          <a:chExt cx="0" cy="0"/>
        </a:xfrm>
      </p:grpSpPr>
      <p:sp>
        <p:nvSpPr>
          <p:cNvPr id="2" name="Shape 0"/>
          <p:cNvSpPr/>
          <p:nvPr/>
        </p:nvSpPr>
        <p:spPr>
          <a:xfrm>
            <a:off x="0" y="0"/>
            <a:ext cx="9144000" cy="822960"/>
          </a:xfrm>
          <a:prstGeom prst="rect">
            <a:avLst/>
          </a:prstGeom>
          <a:solidFill>
            <a:srgbClr val="0F172A"/>
          </a:solidFill>
          <a:ln/>
        </p:spPr>
      </p:sp>
      <p:sp>
        <p:nvSpPr>
          <p:cNvPr id="3" name="Shape 1"/>
          <p:cNvSpPr/>
          <p:nvPr/>
        </p:nvSpPr>
        <p:spPr>
          <a:xfrm>
            <a:off x="0" y="822960"/>
            <a:ext cx="9144000" cy="45720"/>
          </a:xfrm>
          <a:prstGeom prst="rect">
            <a:avLst/>
          </a:prstGeom>
          <a:solidFill>
            <a:srgbClr val="F59E0B"/>
          </a:solidFill>
          <a:ln/>
        </p:spPr>
      </p:sp>
      <p:sp>
        <p:nvSpPr>
          <p:cNvPr id="4" name="Text 2"/>
          <p:cNvSpPr/>
          <p:nvPr/>
        </p:nvSpPr>
        <p:spPr>
          <a:xfrm>
            <a:off x="457200" y="109728"/>
            <a:ext cx="8229600" cy="603504"/>
          </a:xfrm>
          <a:prstGeom prst="rect">
            <a:avLst/>
          </a:prstGeom>
          <a:noFill/>
          <a:ln/>
        </p:spPr>
        <p:txBody>
          <a:bodyPr wrap="square" rtlCol="0" anchor="ctr"/>
          <a:lstStyle/>
          <a:p>
            <a:pPr indent="0" marL="0">
              <a:buNone/>
            </a:pPr>
            <a:r>
              <a:rPr lang="en-US" sz="2000" b="1" dirty="0">
                <a:solidFill>
                  <a:srgbClr val="FFFFFF"/>
                </a:solidFill>
              </a:rPr>
              <a:t>Monitoring tools and what each one tells you</a:t>
            </a:r>
            <a:endParaRPr lang="en-US" sz="2000" dirty="0"/>
          </a:p>
        </p:txBody>
      </p:sp>
      <p:sp>
        <p:nvSpPr>
          <p:cNvPr id="5" name="Text 3"/>
          <p:cNvSpPr/>
          <p:nvPr/>
        </p:nvSpPr>
        <p:spPr>
          <a:xfrm>
            <a:off x="640080" y="1188720"/>
            <a:ext cx="7863840" cy="3291840"/>
          </a:xfrm>
          <a:prstGeom prst="rect">
            <a:avLst/>
          </a:prstGeom>
          <a:noFill/>
          <a:ln/>
        </p:spPr>
        <p:txBody>
          <a:bodyPr wrap="square" rtlCol="0" anchor="t"/>
          <a:lstStyle/>
          <a:p>
            <a:pPr marL="342900" indent="-342900">
              <a:lnSpc>
                <a:spcPct val="120000"/>
              </a:lnSpc>
              <a:buSzPct val="100000"/>
              <a:buChar char="•"/>
            </a:pPr>
            <a:r>
              <a:rPr lang="en-US" sz="1800" dirty="0">
                <a:solidFill>
                  <a:srgbClr val="1E293B"/>
                </a:solidFill>
              </a:rPr>
              <a:t>Different tools answer different questions</a:t>
            </a:r>
            <a:endParaRPr lang="en-US" sz="1800" dirty="0"/>
          </a:p>
          <a:p>
            <a:pPr marL="342900" indent="-342900">
              <a:lnSpc>
                <a:spcPct val="120000"/>
              </a:lnSpc>
              <a:buSzPct val="100000"/>
              <a:buChar char="•"/>
            </a:pPr>
            <a:r>
              <a:rPr lang="en-US" sz="1800" dirty="0">
                <a:solidFill>
                  <a:srgbClr val="1E293B"/>
                </a:solidFill>
              </a:rPr>
              <a:t>Cable tester / certifier — wire map, length, attenuation, crosstalk</a:t>
            </a:r>
            <a:endParaRPr lang="en-US" sz="1800" dirty="0"/>
          </a:p>
          <a:p>
            <a:pPr marL="342900" indent="-342900">
              <a:lnSpc>
                <a:spcPct val="120000"/>
              </a:lnSpc>
              <a:buSzPct val="100000"/>
              <a:buChar char="•"/>
            </a:pPr>
            <a:r>
              <a:rPr lang="en-US" sz="1800" dirty="0">
                <a:solidFill>
                  <a:srgbClr val="1E293B"/>
                </a:solidFill>
              </a:rPr>
              <a:t>Link lights and switch port statistics — CRC errors, discards, speed and duplex</a:t>
            </a:r>
            <a:endParaRPr lang="en-US" sz="1800" dirty="0"/>
          </a:p>
          <a:p>
            <a:pPr marL="342900" indent="-342900">
              <a:lnSpc>
                <a:spcPct val="120000"/>
              </a:lnSpc>
              <a:buSzPct val="100000"/>
              <a:buChar char="•"/>
            </a:pPr>
            <a:r>
              <a:rPr lang="en-US" sz="1800" dirty="0">
                <a:solidFill>
                  <a:srgbClr val="1E293B"/>
                </a:solidFill>
              </a:rPr>
              <a:t>ping and traceroute — reachability and where in the path the loss starts</a:t>
            </a:r>
            <a:endParaRPr lang="en-US" sz="1800" dirty="0"/>
          </a:p>
          <a:p>
            <a:pPr marL="342900" indent="-342900">
              <a:lnSpc>
                <a:spcPct val="120000"/>
              </a:lnSpc>
              <a:buSzPct val="100000"/>
              <a:buChar char="•"/>
            </a:pPr>
            <a:r>
              <a:rPr lang="en-US" sz="1800" dirty="0">
                <a:solidFill>
                  <a:srgbClr val="1E293B"/>
                </a:solidFill>
              </a:rPr>
              <a:t>Protocol analyser (Wireshark) — the actual packets</a:t>
            </a:r>
            <a:endParaRPr lang="en-US" sz="1800"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name="Slide 42">
    <p:bg>
      <p:bgPr>
        <a:solidFill>
          <a:srgbClr val="FFFFFF"/>
        </a:solidFill>
      </p:bgPr>
    </p:bg>
    <p:spTree>
      <p:nvGrpSpPr>
        <p:cNvPr id="1" name=""/>
        <p:cNvGrpSpPr/>
        <p:nvPr/>
      </p:nvGrpSpPr>
      <p:grpSpPr>
        <a:xfrm>
          <a:off x="0" y="0"/>
          <a:ext cx="0" cy="0"/>
          <a:chOff x="0" y="0"/>
          <a:chExt cx="0" cy="0"/>
        </a:xfrm>
      </p:grpSpPr>
      <p:sp>
        <p:nvSpPr>
          <p:cNvPr id="2" name="Shape 0"/>
          <p:cNvSpPr/>
          <p:nvPr/>
        </p:nvSpPr>
        <p:spPr>
          <a:xfrm>
            <a:off x="0" y="0"/>
            <a:ext cx="9144000" cy="822960"/>
          </a:xfrm>
          <a:prstGeom prst="rect">
            <a:avLst/>
          </a:prstGeom>
          <a:solidFill>
            <a:srgbClr val="0F172A"/>
          </a:solidFill>
          <a:ln/>
        </p:spPr>
      </p:sp>
      <p:sp>
        <p:nvSpPr>
          <p:cNvPr id="3" name="Shape 1"/>
          <p:cNvSpPr/>
          <p:nvPr/>
        </p:nvSpPr>
        <p:spPr>
          <a:xfrm>
            <a:off x="0" y="822960"/>
            <a:ext cx="9144000" cy="45720"/>
          </a:xfrm>
          <a:prstGeom prst="rect">
            <a:avLst/>
          </a:prstGeom>
          <a:solidFill>
            <a:srgbClr val="F59E0B"/>
          </a:solidFill>
          <a:ln/>
        </p:spPr>
      </p:sp>
      <p:sp>
        <p:nvSpPr>
          <p:cNvPr id="4" name="Text 2"/>
          <p:cNvSpPr/>
          <p:nvPr/>
        </p:nvSpPr>
        <p:spPr>
          <a:xfrm>
            <a:off x="457200" y="109728"/>
            <a:ext cx="8229600" cy="603504"/>
          </a:xfrm>
          <a:prstGeom prst="rect">
            <a:avLst/>
          </a:prstGeom>
          <a:noFill/>
          <a:ln/>
        </p:spPr>
        <p:txBody>
          <a:bodyPr wrap="square" rtlCol="0" anchor="ctr"/>
          <a:lstStyle/>
          <a:p>
            <a:pPr indent="0" marL="0">
              <a:buNone/>
            </a:pPr>
            <a:r>
              <a:rPr lang="en-US" sz="2000" b="1" dirty="0">
                <a:solidFill>
                  <a:srgbClr val="FFFFFF"/>
                </a:solidFill>
              </a:rPr>
              <a:t>Monitoring tools and what each one tells you (cont.)</a:t>
            </a:r>
            <a:endParaRPr lang="en-US" sz="2000" dirty="0"/>
          </a:p>
        </p:txBody>
      </p:sp>
      <p:sp>
        <p:nvSpPr>
          <p:cNvPr id="5" name="Text 3"/>
          <p:cNvSpPr/>
          <p:nvPr/>
        </p:nvSpPr>
        <p:spPr>
          <a:xfrm>
            <a:off x="640080" y="1188720"/>
            <a:ext cx="7863840" cy="3291840"/>
          </a:xfrm>
          <a:prstGeom prst="rect">
            <a:avLst/>
          </a:prstGeom>
          <a:noFill/>
          <a:ln/>
        </p:spPr>
        <p:txBody>
          <a:bodyPr wrap="square" rtlCol="0" anchor="t"/>
          <a:lstStyle/>
          <a:p>
            <a:pPr marL="342900" indent="-342900">
              <a:lnSpc>
                <a:spcPct val="120000"/>
              </a:lnSpc>
              <a:buSzPct val="100000"/>
              <a:buChar char="•"/>
            </a:pPr>
            <a:r>
              <a:rPr lang="en-US" sz="1800" dirty="0">
                <a:solidFill>
                  <a:srgbClr val="1E293B"/>
                </a:solidFill>
              </a:rPr>
              <a:t>SNMP monitoring platform — utilisation, uptime and error counters over time</a:t>
            </a:r>
            <a:endParaRPr lang="en-US" sz="1800" dirty="0"/>
          </a:p>
          <a:p>
            <a:pPr marL="342900" indent="-342900">
              <a:lnSpc>
                <a:spcPct val="120000"/>
              </a:lnSpc>
              <a:buSzPct val="100000"/>
              <a:buChar char="•"/>
            </a:pPr>
            <a:r>
              <a:rPr lang="en-US" sz="1800" dirty="0">
                <a:solidFill>
                  <a:srgbClr val="1E293B"/>
                </a:solidFill>
              </a:rPr>
              <a:t>Bandwidth monitor — throughput per link</a:t>
            </a:r>
            <a:endParaRPr lang="en-US" sz="1800"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name="Slide 43">
    <p:bg>
      <p:bgPr>
        <a:solidFill>
          <a:srgbClr val="FFFFFF"/>
        </a:solidFill>
      </p:bgPr>
    </p:bg>
    <p:spTree>
      <p:nvGrpSpPr>
        <p:cNvPr id="1" name=""/>
        <p:cNvGrpSpPr/>
        <p:nvPr/>
      </p:nvGrpSpPr>
      <p:grpSpPr>
        <a:xfrm>
          <a:off x="0" y="0"/>
          <a:ext cx="0" cy="0"/>
          <a:chOff x="0" y="0"/>
          <a:chExt cx="0" cy="0"/>
        </a:xfrm>
      </p:grpSpPr>
      <p:sp>
        <p:nvSpPr>
          <p:cNvPr id="2" name="Shape 0"/>
          <p:cNvSpPr/>
          <p:nvPr/>
        </p:nvSpPr>
        <p:spPr>
          <a:xfrm>
            <a:off x="0" y="0"/>
            <a:ext cx="9144000" cy="822960"/>
          </a:xfrm>
          <a:prstGeom prst="rect">
            <a:avLst/>
          </a:prstGeom>
          <a:solidFill>
            <a:srgbClr val="0F172A"/>
          </a:solidFill>
          <a:ln/>
        </p:spPr>
      </p:sp>
      <p:sp>
        <p:nvSpPr>
          <p:cNvPr id="3" name="Shape 1"/>
          <p:cNvSpPr/>
          <p:nvPr/>
        </p:nvSpPr>
        <p:spPr>
          <a:xfrm>
            <a:off x="0" y="822960"/>
            <a:ext cx="9144000" cy="45720"/>
          </a:xfrm>
          <a:prstGeom prst="rect">
            <a:avLst/>
          </a:prstGeom>
          <a:solidFill>
            <a:srgbClr val="F59E0B"/>
          </a:solidFill>
          <a:ln/>
        </p:spPr>
      </p:sp>
      <p:sp>
        <p:nvSpPr>
          <p:cNvPr id="4" name="Text 2"/>
          <p:cNvSpPr/>
          <p:nvPr/>
        </p:nvSpPr>
        <p:spPr>
          <a:xfrm>
            <a:off x="457200" y="109728"/>
            <a:ext cx="8229600" cy="603504"/>
          </a:xfrm>
          <a:prstGeom prst="rect">
            <a:avLst/>
          </a:prstGeom>
          <a:noFill/>
          <a:ln/>
        </p:spPr>
        <p:txBody>
          <a:bodyPr wrap="square" rtlCol="0" anchor="ctr"/>
          <a:lstStyle/>
          <a:p>
            <a:pPr indent="0" marL="0">
              <a:buNone/>
            </a:pPr>
            <a:r>
              <a:rPr lang="en-US" sz="2000" b="1" dirty="0">
                <a:solidFill>
                  <a:srgbClr val="FFFFFF"/>
                </a:solidFill>
              </a:rPr>
              <a:t>Monitoring against a plan</a:t>
            </a:r>
            <a:endParaRPr lang="en-US" sz="2000" dirty="0"/>
          </a:p>
        </p:txBody>
      </p:sp>
      <p:sp>
        <p:nvSpPr>
          <p:cNvPr id="5" name="Text 3"/>
          <p:cNvSpPr/>
          <p:nvPr/>
        </p:nvSpPr>
        <p:spPr>
          <a:xfrm>
            <a:off x="640080" y="1188720"/>
            <a:ext cx="7863840" cy="3291840"/>
          </a:xfrm>
          <a:prstGeom prst="rect">
            <a:avLst/>
          </a:prstGeom>
          <a:noFill/>
          <a:ln/>
        </p:spPr>
        <p:txBody>
          <a:bodyPr wrap="square" rtlCol="0" anchor="t"/>
          <a:lstStyle/>
          <a:p>
            <a:pPr marL="342900" indent="-342900">
              <a:lnSpc>
                <a:spcPct val="120000"/>
              </a:lnSpc>
              <a:buSzPct val="100000"/>
              <a:buChar char="•"/>
            </a:pPr>
            <a:r>
              <a:rPr lang="en-US" sz="1800" dirty="0">
                <a:solidFill>
                  <a:srgbClr val="1E293B"/>
                </a:solidFill>
              </a:rPr>
              <a:t>Monitoring only means something against a baseline</a:t>
            </a:r>
            <a:endParaRPr lang="en-US" sz="1800" dirty="0"/>
          </a:p>
          <a:p>
            <a:pPr marL="342900" indent="-342900">
              <a:lnSpc>
                <a:spcPct val="120000"/>
              </a:lnSpc>
              <a:buSzPct val="100000"/>
              <a:buChar char="•"/>
            </a:pPr>
            <a:r>
              <a:rPr lang="en-US" sz="1800" dirty="0">
                <a:solidFill>
                  <a:srgbClr val="1E293B"/>
                </a:solidFill>
              </a:rPr>
              <a:t>Baseline utilisation on each uplink at a typical busy hour, and record it</a:t>
            </a:r>
            <a:endParaRPr lang="en-US" sz="1800" dirty="0"/>
          </a:p>
          <a:p>
            <a:pPr marL="342900" indent="-342900">
              <a:lnSpc>
                <a:spcPct val="120000"/>
              </a:lnSpc>
              <a:buSzPct val="100000"/>
              <a:buChar char="•"/>
            </a:pPr>
            <a:r>
              <a:rPr lang="en-US" sz="1800" dirty="0">
                <a:solidFill>
                  <a:srgbClr val="1E293B"/>
                </a:solidFill>
              </a:rPr>
              <a:t>Watch error counters, not just utilisation — rising CRC errors on one port almost always mean a cable, connector or duplex mismatch…</a:t>
            </a:r>
            <a:endParaRPr lang="en-US" sz="1800" dirty="0"/>
          </a:p>
          <a:p>
            <a:pPr marL="342900" indent="-342900">
              <a:lnSpc>
                <a:spcPct val="120000"/>
              </a:lnSpc>
              <a:buSzPct val="100000"/>
              <a:buChar char="•"/>
            </a:pPr>
            <a:r>
              <a:rPr lang="en-US" sz="1800" dirty="0">
                <a:solidFill>
                  <a:srgbClr val="1E293B"/>
                </a:solidFill>
              </a:rPr>
              <a:t>Track latency to the gateway and to an external host</a:t>
            </a:r>
            <a:endParaRPr lang="en-US" sz="1800" dirty="0"/>
          </a:p>
          <a:p>
            <a:pPr marL="342900" indent="-342900">
              <a:lnSpc>
                <a:spcPct val="120000"/>
              </a:lnSpc>
              <a:buSzPct val="100000"/>
              <a:buChar char="•"/>
            </a:pPr>
            <a:r>
              <a:rPr lang="en-US" sz="1800" dirty="0">
                <a:solidFill>
                  <a:srgbClr val="1E293B"/>
                </a:solidFill>
              </a:rPr>
              <a:t>Record device uptime. A switch that reboots on its own has a power or hardware fault, whatever else it is doing</a:t>
            </a:r>
            <a:endParaRPr lang="en-US" sz="1800"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name="Slide 44">
    <p:bg>
      <p:bgPr>
        <a:solidFill>
          <a:srgbClr val="FFFFFF"/>
        </a:solidFill>
      </p:bgPr>
    </p:bg>
    <p:spTree>
      <p:nvGrpSpPr>
        <p:cNvPr id="1" name=""/>
        <p:cNvGrpSpPr/>
        <p:nvPr/>
      </p:nvGrpSpPr>
      <p:grpSpPr>
        <a:xfrm>
          <a:off x="0" y="0"/>
          <a:ext cx="0" cy="0"/>
          <a:chOff x="0" y="0"/>
          <a:chExt cx="0" cy="0"/>
        </a:xfrm>
      </p:grpSpPr>
      <p:sp>
        <p:nvSpPr>
          <p:cNvPr id="2" name="Shape 0"/>
          <p:cNvSpPr/>
          <p:nvPr/>
        </p:nvSpPr>
        <p:spPr>
          <a:xfrm>
            <a:off x="0" y="0"/>
            <a:ext cx="9144000" cy="822960"/>
          </a:xfrm>
          <a:prstGeom prst="rect">
            <a:avLst/>
          </a:prstGeom>
          <a:solidFill>
            <a:srgbClr val="0F172A"/>
          </a:solidFill>
          <a:ln/>
        </p:spPr>
      </p:sp>
      <p:sp>
        <p:nvSpPr>
          <p:cNvPr id="3" name="Shape 1"/>
          <p:cNvSpPr/>
          <p:nvPr/>
        </p:nvSpPr>
        <p:spPr>
          <a:xfrm>
            <a:off x="0" y="822960"/>
            <a:ext cx="9144000" cy="45720"/>
          </a:xfrm>
          <a:prstGeom prst="rect">
            <a:avLst/>
          </a:prstGeom>
          <a:solidFill>
            <a:srgbClr val="F59E0B"/>
          </a:solidFill>
          <a:ln/>
        </p:spPr>
      </p:sp>
      <p:sp>
        <p:nvSpPr>
          <p:cNvPr id="4" name="Text 2"/>
          <p:cNvSpPr/>
          <p:nvPr/>
        </p:nvSpPr>
        <p:spPr>
          <a:xfrm>
            <a:off x="457200" y="109728"/>
            <a:ext cx="8229600" cy="603504"/>
          </a:xfrm>
          <a:prstGeom prst="rect">
            <a:avLst/>
          </a:prstGeom>
          <a:noFill/>
          <a:ln/>
        </p:spPr>
        <p:txBody>
          <a:bodyPr wrap="square" rtlCol="0" anchor="ctr"/>
          <a:lstStyle/>
          <a:p>
            <a:pPr indent="0" marL="0">
              <a:buNone/>
            </a:pPr>
            <a:r>
              <a:rPr lang="en-US" sz="2000" b="1" dirty="0">
                <a:solidFill>
                  <a:srgbClr val="FFFFFF"/>
                </a:solidFill>
              </a:rPr>
              <a:t>Monitoring against a plan (cont.)</a:t>
            </a:r>
            <a:endParaRPr lang="en-US" sz="2000" dirty="0"/>
          </a:p>
        </p:txBody>
      </p:sp>
      <p:sp>
        <p:nvSpPr>
          <p:cNvPr id="5" name="Text 3"/>
          <p:cNvSpPr/>
          <p:nvPr/>
        </p:nvSpPr>
        <p:spPr>
          <a:xfrm>
            <a:off x="640080" y="1188720"/>
            <a:ext cx="7863840" cy="3291840"/>
          </a:xfrm>
          <a:prstGeom prst="rect">
            <a:avLst/>
          </a:prstGeom>
          <a:noFill/>
          <a:ln/>
        </p:spPr>
        <p:txBody>
          <a:bodyPr wrap="square" rtlCol="0" anchor="t"/>
          <a:lstStyle/>
          <a:p>
            <a:pPr marL="342900" indent="-342900">
              <a:lnSpc>
                <a:spcPct val="120000"/>
              </a:lnSpc>
              <a:buSzPct val="100000"/>
              <a:buChar char="•"/>
            </a:pPr>
            <a:r>
              <a:rPr lang="en-US" sz="1800" dirty="0">
                <a:solidFill>
                  <a:srgbClr val="1E293B"/>
                </a:solidFill>
              </a:rPr>
              <a:t>Set thresholds and alert on them, so the first person to notice a problem is not the user</a:t>
            </a:r>
            <a:endParaRPr lang="en-US" sz="1800"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name="Slide 45">
    <p:bg>
      <p:bgPr>
        <a:solidFill>
          <a:srgbClr val="FFFFFF"/>
        </a:solidFill>
      </p:bgPr>
    </p:bg>
    <p:spTree>
      <p:nvGrpSpPr>
        <p:cNvPr id="1" name=""/>
        <p:cNvGrpSpPr/>
        <p:nvPr/>
      </p:nvGrpSpPr>
      <p:grpSpPr>
        <a:xfrm>
          <a:off x="0" y="0"/>
          <a:ext cx="0" cy="0"/>
          <a:chOff x="0" y="0"/>
          <a:chExt cx="0" cy="0"/>
        </a:xfrm>
      </p:grpSpPr>
      <p:sp>
        <p:nvSpPr>
          <p:cNvPr id="2" name="Shape 0"/>
          <p:cNvSpPr/>
          <p:nvPr/>
        </p:nvSpPr>
        <p:spPr>
          <a:xfrm>
            <a:off x="0" y="0"/>
            <a:ext cx="9144000" cy="822960"/>
          </a:xfrm>
          <a:prstGeom prst="rect">
            <a:avLst/>
          </a:prstGeom>
          <a:solidFill>
            <a:srgbClr val="0F172A"/>
          </a:solidFill>
          <a:ln/>
        </p:spPr>
      </p:sp>
      <p:sp>
        <p:nvSpPr>
          <p:cNvPr id="3" name="Shape 1"/>
          <p:cNvSpPr/>
          <p:nvPr/>
        </p:nvSpPr>
        <p:spPr>
          <a:xfrm>
            <a:off x="0" y="822960"/>
            <a:ext cx="9144000" cy="45720"/>
          </a:xfrm>
          <a:prstGeom prst="rect">
            <a:avLst/>
          </a:prstGeom>
          <a:solidFill>
            <a:srgbClr val="F59E0B"/>
          </a:solidFill>
          <a:ln/>
        </p:spPr>
      </p:sp>
      <p:sp>
        <p:nvSpPr>
          <p:cNvPr id="4" name="Text 2"/>
          <p:cNvSpPr/>
          <p:nvPr/>
        </p:nvSpPr>
        <p:spPr>
          <a:xfrm>
            <a:off x="457200" y="109728"/>
            <a:ext cx="8229600" cy="603504"/>
          </a:xfrm>
          <a:prstGeom prst="rect">
            <a:avLst/>
          </a:prstGeom>
          <a:noFill/>
          <a:ln/>
        </p:spPr>
        <p:txBody>
          <a:bodyPr wrap="square" rtlCol="0" anchor="ctr"/>
          <a:lstStyle/>
          <a:p>
            <a:pPr indent="0" marL="0">
              <a:buNone/>
            </a:pPr>
            <a:r>
              <a:rPr lang="en-US" sz="2000" b="1" dirty="0">
                <a:solidFill>
                  <a:srgbClr val="FFFFFF"/>
                </a:solidFill>
              </a:rPr>
              <a:t>A structured diagnostic procedure</a:t>
            </a:r>
            <a:endParaRPr lang="en-US" sz="2000" dirty="0"/>
          </a:p>
        </p:txBody>
      </p:sp>
      <p:sp>
        <p:nvSpPr>
          <p:cNvPr id="5" name="Text 3"/>
          <p:cNvSpPr/>
          <p:nvPr/>
        </p:nvSpPr>
        <p:spPr>
          <a:xfrm>
            <a:off x="640080" y="1188720"/>
            <a:ext cx="7863840" cy="3291840"/>
          </a:xfrm>
          <a:prstGeom prst="rect">
            <a:avLst/>
          </a:prstGeom>
          <a:noFill/>
          <a:ln/>
        </p:spPr>
        <p:txBody>
          <a:bodyPr wrap="square" rtlCol="0" anchor="t"/>
          <a:lstStyle/>
          <a:p>
            <a:pPr marL="342900" indent="-342900">
              <a:lnSpc>
                <a:spcPct val="120000"/>
              </a:lnSpc>
              <a:buSzPct val="100000"/>
              <a:buChar char="•"/>
            </a:pPr>
            <a:r>
              <a:rPr lang="en-US" sz="1800" dirty="0">
                <a:solidFill>
                  <a:srgbClr val="1E293B"/>
                </a:solidFill>
              </a:rPr>
              <a:t>Faults are found by narrowing the field, not by guessing</a:t>
            </a:r>
            <a:endParaRPr lang="en-US" sz="1800" dirty="0"/>
          </a:p>
          <a:p>
            <a:pPr marL="342900" indent="-342900">
              <a:lnSpc>
                <a:spcPct val="120000"/>
              </a:lnSpc>
              <a:buSzPct val="100000"/>
              <a:buChar char="•"/>
            </a:pPr>
            <a:r>
              <a:rPr lang="en-US" sz="1800" dirty="0">
                <a:solidFill>
                  <a:srgbClr val="1E293B"/>
                </a:solidFill>
              </a:rPr>
              <a:t>Confirm the symptom yourself</a:t>
            </a:r>
            <a:endParaRPr lang="en-US" sz="1800" dirty="0"/>
          </a:p>
          <a:p>
            <a:pPr marL="342900" indent="-342900">
              <a:lnSpc>
                <a:spcPct val="120000"/>
              </a:lnSpc>
              <a:buSzPct val="100000"/>
              <a:buChar char="•"/>
            </a:pPr>
            <a:r>
              <a:rPr lang="en-US" sz="1800" dirty="0">
                <a:solidFill>
                  <a:srgbClr val="1E293B"/>
                </a:solidFill>
              </a:rPr>
              <a:t>Establish the scope: one node, one port, one switch, one floor, or everything</a:t>
            </a:r>
            <a:endParaRPr lang="en-US" sz="1800" dirty="0"/>
          </a:p>
          <a:p>
            <a:pPr marL="342900" indent="-342900">
              <a:lnSpc>
                <a:spcPct val="120000"/>
              </a:lnSpc>
              <a:buSzPct val="100000"/>
              <a:buChar char="•"/>
            </a:pPr>
            <a:r>
              <a:rPr lang="en-US" sz="1800" dirty="0">
                <a:solidFill>
                  <a:srgbClr val="1E293B"/>
                </a:solidFill>
              </a:rPr>
              <a:t>Check the physical layer first: link lights at both ends, cable seated, patch cord not damaged</a:t>
            </a:r>
            <a:endParaRPr lang="en-US" sz="1800" dirty="0"/>
          </a:p>
          <a:p>
            <a:pPr marL="342900" indent="-342900">
              <a:lnSpc>
                <a:spcPct val="120000"/>
              </a:lnSpc>
              <a:buSzPct val="100000"/>
              <a:buChar char="•"/>
            </a:pPr>
            <a:r>
              <a:rPr lang="en-US" sz="1800" dirty="0">
                <a:solidFill>
                  <a:srgbClr val="1E293B"/>
                </a:solidFill>
              </a:rPr>
              <a:t>Substitute a known-good component — cord, port, workstation — to isolate the faulty one</a:t>
            </a:r>
            <a:endParaRPr lang="en-US" sz="1800"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name="Slide 46">
    <p:bg>
      <p:bgPr>
        <a:solidFill>
          <a:srgbClr val="FFFFFF"/>
        </a:solidFill>
      </p:bgPr>
    </p:bg>
    <p:spTree>
      <p:nvGrpSpPr>
        <p:cNvPr id="1" name=""/>
        <p:cNvGrpSpPr/>
        <p:nvPr/>
      </p:nvGrpSpPr>
      <p:grpSpPr>
        <a:xfrm>
          <a:off x="0" y="0"/>
          <a:ext cx="0" cy="0"/>
          <a:chOff x="0" y="0"/>
          <a:chExt cx="0" cy="0"/>
        </a:xfrm>
      </p:grpSpPr>
      <p:sp>
        <p:nvSpPr>
          <p:cNvPr id="2" name="Shape 0"/>
          <p:cNvSpPr/>
          <p:nvPr/>
        </p:nvSpPr>
        <p:spPr>
          <a:xfrm>
            <a:off x="0" y="0"/>
            <a:ext cx="9144000" cy="822960"/>
          </a:xfrm>
          <a:prstGeom prst="rect">
            <a:avLst/>
          </a:prstGeom>
          <a:solidFill>
            <a:srgbClr val="0F172A"/>
          </a:solidFill>
          <a:ln/>
        </p:spPr>
      </p:sp>
      <p:sp>
        <p:nvSpPr>
          <p:cNvPr id="3" name="Shape 1"/>
          <p:cNvSpPr/>
          <p:nvPr/>
        </p:nvSpPr>
        <p:spPr>
          <a:xfrm>
            <a:off x="0" y="822960"/>
            <a:ext cx="9144000" cy="45720"/>
          </a:xfrm>
          <a:prstGeom prst="rect">
            <a:avLst/>
          </a:prstGeom>
          <a:solidFill>
            <a:srgbClr val="F59E0B"/>
          </a:solidFill>
          <a:ln/>
        </p:spPr>
      </p:sp>
      <p:sp>
        <p:nvSpPr>
          <p:cNvPr id="4" name="Text 2"/>
          <p:cNvSpPr/>
          <p:nvPr/>
        </p:nvSpPr>
        <p:spPr>
          <a:xfrm>
            <a:off x="457200" y="109728"/>
            <a:ext cx="8229600" cy="603504"/>
          </a:xfrm>
          <a:prstGeom prst="rect">
            <a:avLst/>
          </a:prstGeom>
          <a:noFill/>
          <a:ln/>
        </p:spPr>
        <p:txBody>
          <a:bodyPr wrap="square" rtlCol="0" anchor="ctr"/>
          <a:lstStyle/>
          <a:p>
            <a:pPr indent="0" marL="0">
              <a:buNone/>
            </a:pPr>
            <a:r>
              <a:rPr lang="en-US" sz="2000" b="1" dirty="0">
                <a:solidFill>
                  <a:srgbClr val="FFFFFF"/>
                </a:solidFill>
              </a:rPr>
              <a:t>A structured diagnostic procedure (cont.)</a:t>
            </a:r>
            <a:endParaRPr lang="en-US" sz="2000" dirty="0"/>
          </a:p>
        </p:txBody>
      </p:sp>
      <p:sp>
        <p:nvSpPr>
          <p:cNvPr id="5" name="Text 3"/>
          <p:cNvSpPr/>
          <p:nvPr/>
        </p:nvSpPr>
        <p:spPr>
          <a:xfrm>
            <a:off x="640080" y="1188720"/>
            <a:ext cx="7863840" cy="3291840"/>
          </a:xfrm>
          <a:prstGeom prst="rect">
            <a:avLst/>
          </a:prstGeom>
          <a:noFill/>
          <a:ln/>
        </p:spPr>
        <p:txBody>
          <a:bodyPr wrap="square" rtlCol="0" anchor="t"/>
          <a:lstStyle/>
          <a:p>
            <a:pPr marL="342900" indent="-342900">
              <a:lnSpc>
                <a:spcPct val="120000"/>
              </a:lnSpc>
              <a:buSzPct val="100000"/>
              <a:buChar char="•"/>
            </a:pPr>
            <a:r>
              <a:rPr lang="en-US" sz="1800" dirty="0">
                <a:solidFill>
                  <a:srgbClr val="1E293B"/>
                </a:solidFill>
              </a:rPr>
              <a:t>Move up the stack: addressing (ipconfig), local reachability (ping peer), gateway, DNS</a:t>
            </a:r>
            <a:endParaRPr lang="en-US" sz="1800" dirty="0"/>
          </a:p>
          <a:p>
            <a:pPr marL="342900" indent="-342900">
              <a:lnSpc>
                <a:spcPct val="120000"/>
              </a:lnSpc>
              <a:buSzPct val="100000"/>
              <a:buChar char="•"/>
            </a:pPr>
            <a:r>
              <a:rPr lang="en-US" sz="1800" dirty="0">
                <a:solidFill>
                  <a:srgbClr val="1E293B"/>
                </a:solidFill>
              </a:rPr>
              <a:t>Once found, fix it, then prove the fix by repeating the test that failed</a:t>
            </a:r>
            <a:endParaRPr lang="en-US" sz="1800" dirty="0"/>
          </a:p>
          <a:p>
            <a:pPr marL="342900" indent="-342900">
              <a:lnSpc>
                <a:spcPct val="120000"/>
              </a:lnSpc>
              <a:buSzPct val="100000"/>
              <a:buChar char="•"/>
            </a:pPr>
            <a:r>
              <a:rPr lang="en-US" sz="1800" dirty="0">
                <a:solidFill>
                  <a:srgbClr val="1E293B"/>
                </a:solidFill>
              </a:rPr>
              <a:t>Document the fault, the diagnosis, the action and the verification</a:t>
            </a:r>
            <a:endParaRPr lang="en-US" sz="1800"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name="Slide 47">
    <p:bg>
      <p:bgPr>
        <a:solidFill>
          <a:srgbClr val="FFFFFF"/>
        </a:solidFill>
      </p:bgPr>
    </p:bg>
    <p:spTree>
      <p:nvGrpSpPr>
        <p:cNvPr id="1" name=""/>
        <p:cNvGrpSpPr/>
        <p:nvPr/>
      </p:nvGrpSpPr>
      <p:grpSpPr>
        <a:xfrm>
          <a:off x="0" y="0"/>
          <a:ext cx="0" cy="0"/>
          <a:chOff x="0" y="0"/>
          <a:chExt cx="0" cy="0"/>
        </a:xfrm>
      </p:grpSpPr>
      <p:sp>
        <p:nvSpPr>
          <p:cNvPr id="2" name="Shape 0"/>
          <p:cNvSpPr/>
          <p:nvPr/>
        </p:nvSpPr>
        <p:spPr>
          <a:xfrm>
            <a:off x="0" y="0"/>
            <a:ext cx="9144000" cy="822960"/>
          </a:xfrm>
          <a:prstGeom prst="rect">
            <a:avLst/>
          </a:prstGeom>
          <a:solidFill>
            <a:srgbClr val="0F172A"/>
          </a:solidFill>
          <a:ln/>
        </p:spPr>
      </p:sp>
      <p:sp>
        <p:nvSpPr>
          <p:cNvPr id="3" name="Shape 1"/>
          <p:cNvSpPr/>
          <p:nvPr/>
        </p:nvSpPr>
        <p:spPr>
          <a:xfrm>
            <a:off x="0" y="822960"/>
            <a:ext cx="9144000" cy="45720"/>
          </a:xfrm>
          <a:prstGeom prst="rect">
            <a:avLst/>
          </a:prstGeom>
          <a:solidFill>
            <a:srgbClr val="F59E0B"/>
          </a:solidFill>
          <a:ln/>
        </p:spPr>
      </p:sp>
      <p:sp>
        <p:nvSpPr>
          <p:cNvPr id="4" name="Text 2"/>
          <p:cNvSpPr/>
          <p:nvPr/>
        </p:nvSpPr>
        <p:spPr>
          <a:xfrm>
            <a:off x="457200" y="109728"/>
            <a:ext cx="8229600" cy="603504"/>
          </a:xfrm>
          <a:prstGeom prst="rect">
            <a:avLst/>
          </a:prstGeom>
          <a:noFill/>
          <a:ln/>
        </p:spPr>
        <p:txBody>
          <a:bodyPr wrap="square" rtlCol="0" anchor="ctr"/>
          <a:lstStyle/>
          <a:p>
            <a:pPr indent="0" marL="0">
              <a:buNone/>
            </a:pPr>
            <a:r>
              <a:rPr lang="en-US" sz="2000" b="1" dirty="0">
                <a:solidFill>
                  <a:srgbClr val="FFFFFF"/>
                </a:solidFill>
              </a:rPr>
              <a:t>A structured diagnostic procedure — worked example</a:t>
            </a:r>
            <a:endParaRPr lang="en-US" sz="2000" dirty="0"/>
          </a:p>
        </p:txBody>
      </p:sp>
      <p:sp>
        <p:nvSpPr>
          <p:cNvPr id="5" name="Text 3"/>
          <p:cNvSpPr/>
          <p:nvPr/>
        </p:nvSpPr>
        <p:spPr>
          <a:xfrm>
            <a:off x="548640" y="1188720"/>
            <a:ext cx="8046720" cy="3291840"/>
          </a:xfrm>
          <a:prstGeom prst="rect">
            <a:avLst/>
          </a:prstGeom>
          <a:solidFill>
            <a:srgbClr val="F5F5F5"/>
          </a:solidFill>
          <a:ln w="12700">
            <a:solidFill>
              <a:srgbClr val="D4D4D4"/>
            </a:solidFill>
          </a:ln>
        </p:spPr>
        <p:txBody>
          <a:bodyPr wrap="square" lIns="101600" tIns="101600" rIns="101600" bIns="101600" rtlCol="0" anchor="t"/>
          <a:lstStyle/>
          <a:p>
            <a:pPr indent="0" marL="0">
              <a:buNone/>
            </a:pPr>
            <a:r>
              <a:rPr lang="en-US" sz="1300" dirty="0">
                <a:solidFill>
                  <a:srgbClr val="1E293B"/>
                </a:solidFill>
                <a:latin typeface="Consolas" pitchFamily="34" charset="0"/>
                <a:ea typeface="Consolas" pitchFamily="34" charset="-122"/>
                <a:cs typeface="Consolas" pitchFamily="34" charset="-120"/>
              </a:rPr>
              <a:t>Symptom: one workstation has no access, its neighbours are fine</a:t>
            </a:r>
            <a:endParaRPr lang="en-US" sz="1300" dirty="0"/>
          </a:p>
          <a:p>
            <a:pPr indent="0" marL="0">
              <a:buNone/>
            </a:pPr>
            <a:endParaRPr lang="en-US" sz="1300" dirty="0"/>
          </a:p>
          <a:p>
            <a:pPr indent="0" marL="0">
              <a:buNone/>
            </a:pPr>
            <a:r>
              <a:rPr lang="en-US" sz="1300" dirty="0">
                <a:solidFill>
                  <a:srgbClr val="1E293B"/>
                </a:solidFill>
                <a:latin typeface="Consolas" pitchFamily="34" charset="0"/>
                <a:ea typeface="Consolas" pitchFamily="34" charset="-122"/>
                <a:cs typeface="Consolas" pitchFamily="34" charset="-120"/>
              </a:rPr>
              <a:t>  1  Link light at NIC and at the switch port?     no  -&gt; physical</a:t>
            </a:r>
            <a:endParaRPr lang="en-US" sz="1300" dirty="0"/>
          </a:p>
          <a:p>
            <a:pPr indent="0" marL="0">
              <a:buNone/>
            </a:pPr>
            <a:r>
              <a:rPr lang="en-US" sz="1300" dirty="0">
                <a:solidFill>
                  <a:srgbClr val="1E293B"/>
                </a:solidFill>
                <a:latin typeface="Consolas" pitchFamily="34" charset="0"/>
                <a:ea typeface="Consolas" pitchFamily="34" charset="-122"/>
                <a:cs typeface="Consolas" pitchFamily="34" charset="-120"/>
              </a:rPr>
              <a:t>  2  Swap the patch cord for a known-good one      fixed -&gt; cord</a:t>
            </a:r>
            <a:endParaRPr lang="en-US" sz="1300" dirty="0"/>
          </a:p>
          <a:p>
            <a:pPr indent="0" marL="0">
              <a:buNone/>
            </a:pPr>
            <a:r>
              <a:rPr lang="en-US" sz="1300" dirty="0">
                <a:solidFill>
                  <a:srgbClr val="1E293B"/>
                </a:solidFill>
                <a:latin typeface="Consolas" pitchFamily="34" charset="0"/>
                <a:ea typeface="Consolas" pitchFamily="34" charset="-122"/>
                <a:cs typeface="Consolas" pitchFamily="34" charset="-120"/>
              </a:rPr>
              <a:t>  3  ipconfig  -&gt;  169.254.x.x ?                   yes -&gt; DHCP path</a:t>
            </a:r>
            <a:endParaRPr lang="en-US" sz="1300" dirty="0"/>
          </a:p>
          <a:p>
            <a:pPr indent="0" marL="0">
              <a:buNone/>
            </a:pPr>
            <a:r>
              <a:rPr lang="en-US" sz="1300" dirty="0">
                <a:solidFill>
                  <a:srgbClr val="1E293B"/>
                </a:solidFill>
                <a:latin typeface="Consolas" pitchFamily="34" charset="0"/>
                <a:ea typeface="Consolas" pitchFamily="34" charset="-122"/>
                <a:cs typeface="Consolas" pitchFamily="34" charset="-120"/>
              </a:rPr>
              <a:t>  4  ping 127.0.0.1                                fail -&gt; local stack</a:t>
            </a:r>
            <a:endParaRPr lang="en-US" sz="1300" dirty="0"/>
          </a:p>
          <a:p>
            <a:pPr indent="0" marL="0">
              <a:buNone/>
            </a:pPr>
            <a:r>
              <a:rPr lang="en-US" sz="1300" dirty="0">
                <a:solidFill>
                  <a:srgbClr val="1E293B"/>
                </a:solidFill>
                <a:latin typeface="Consolas" pitchFamily="34" charset="0"/>
                <a:ea typeface="Consolas" pitchFamily="34" charset="-122"/>
                <a:cs typeface="Consolas" pitchFamily="34" charset="-120"/>
              </a:rPr>
              <a:t>  5  ping peer on same subnet                      fail -&gt; switching / VLAN</a:t>
            </a:r>
            <a:endParaRPr lang="en-US" sz="1300" dirty="0"/>
          </a:p>
          <a:p>
            <a:pPr indent="0" marL="0">
              <a:buNone/>
            </a:pPr>
            <a:r>
              <a:rPr lang="en-US" sz="1300" dirty="0">
                <a:solidFill>
                  <a:srgbClr val="1E293B"/>
                </a:solidFill>
                <a:latin typeface="Consolas" pitchFamily="34" charset="0"/>
                <a:ea typeface="Consolas" pitchFamily="34" charset="-122"/>
                <a:cs typeface="Consolas" pitchFamily="34" charset="-120"/>
              </a:rPr>
              <a:t>  6  ping gateway                                  fail -&gt; routing / gateway</a:t>
            </a:r>
            <a:endParaRPr lang="en-US" sz="1300" dirty="0"/>
          </a:p>
          <a:p>
            <a:pPr indent="0" marL="0">
              <a:buNone/>
            </a:pPr>
            <a:r>
              <a:rPr lang="en-US" sz="1300" dirty="0">
                <a:solidFill>
                  <a:srgbClr val="1E293B"/>
                </a:solidFill>
                <a:latin typeface="Consolas" pitchFamily="34" charset="0"/>
                <a:ea typeface="Consolas" pitchFamily="34" charset="-122"/>
                <a:cs typeface="Consolas" pitchFamily="34" charset="-120"/>
              </a:rPr>
              <a:t>  7  ping 8.8.8.8 then a hostname                  name only fails -&gt; DNS</a:t>
            </a:r>
            <a:endParaRPr lang="en-US" sz="1300" dirty="0"/>
          </a:p>
          <a:p>
            <a:pPr indent="0" marL="0">
              <a:buNone/>
            </a:pPr>
            <a:r>
              <a:rPr lang="en-US" sz="1300" dirty="0">
                <a:solidFill>
                  <a:srgbClr val="1E293B"/>
                </a:solidFill>
                <a:latin typeface="Consolas" pitchFamily="34" charset="0"/>
                <a:ea typeface="Consolas" pitchFamily="34" charset="-122"/>
                <a:cs typeface="Consolas" pitchFamily="34" charset="-120"/>
              </a:rPr>
              <a:t>  8  Record fault, cause, fix and verification in the log</a:t>
            </a:r>
            <a:endParaRPr lang="en-US" sz="1300"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name="Slide 48">
    <p:bg>
      <p:bgPr>
        <a:solidFill>
          <a:srgbClr val="FFFFFF"/>
        </a:solidFill>
      </p:bgPr>
    </p:bg>
    <p:spTree>
      <p:nvGrpSpPr>
        <p:cNvPr id="1" name=""/>
        <p:cNvGrpSpPr/>
        <p:nvPr/>
      </p:nvGrpSpPr>
      <p:grpSpPr>
        <a:xfrm>
          <a:off x="0" y="0"/>
          <a:ext cx="0" cy="0"/>
          <a:chOff x="0" y="0"/>
          <a:chExt cx="0" cy="0"/>
        </a:xfrm>
      </p:grpSpPr>
      <p:sp>
        <p:nvSpPr>
          <p:cNvPr id="2" name="Shape 0"/>
          <p:cNvSpPr/>
          <p:nvPr/>
        </p:nvSpPr>
        <p:spPr>
          <a:xfrm>
            <a:off x="0" y="0"/>
            <a:ext cx="9144000" cy="822960"/>
          </a:xfrm>
          <a:prstGeom prst="rect">
            <a:avLst/>
          </a:prstGeom>
          <a:solidFill>
            <a:srgbClr val="0F172A"/>
          </a:solidFill>
          <a:ln/>
        </p:spPr>
      </p:sp>
      <p:sp>
        <p:nvSpPr>
          <p:cNvPr id="3" name="Shape 1"/>
          <p:cNvSpPr/>
          <p:nvPr/>
        </p:nvSpPr>
        <p:spPr>
          <a:xfrm>
            <a:off x="0" y="822960"/>
            <a:ext cx="9144000" cy="45720"/>
          </a:xfrm>
          <a:prstGeom prst="rect">
            <a:avLst/>
          </a:prstGeom>
          <a:solidFill>
            <a:srgbClr val="F59E0B"/>
          </a:solidFill>
          <a:ln/>
        </p:spPr>
      </p:sp>
      <p:sp>
        <p:nvSpPr>
          <p:cNvPr id="4" name="Text 2"/>
          <p:cNvSpPr/>
          <p:nvPr/>
        </p:nvSpPr>
        <p:spPr>
          <a:xfrm>
            <a:off x="457200" y="109728"/>
            <a:ext cx="8229600" cy="603504"/>
          </a:xfrm>
          <a:prstGeom prst="rect">
            <a:avLst/>
          </a:prstGeom>
          <a:noFill/>
          <a:ln/>
        </p:spPr>
        <p:txBody>
          <a:bodyPr wrap="square" rtlCol="0" anchor="ctr"/>
          <a:lstStyle/>
          <a:p>
            <a:pPr indent="0" marL="0">
              <a:buNone/>
            </a:pPr>
            <a:r>
              <a:rPr lang="en-US" sz="2000" b="1" dirty="0">
                <a:solidFill>
                  <a:srgbClr val="FFFFFF"/>
                </a:solidFill>
              </a:rPr>
              <a:t>Repair, replacement and the maintenance record</a:t>
            </a:r>
            <a:endParaRPr lang="en-US" sz="2000" dirty="0"/>
          </a:p>
        </p:txBody>
      </p:sp>
      <p:sp>
        <p:nvSpPr>
          <p:cNvPr id="5" name="Text 3"/>
          <p:cNvSpPr/>
          <p:nvPr/>
        </p:nvSpPr>
        <p:spPr>
          <a:xfrm>
            <a:off x="640080" y="1188720"/>
            <a:ext cx="7863840" cy="3291840"/>
          </a:xfrm>
          <a:prstGeom prst="rect">
            <a:avLst/>
          </a:prstGeom>
          <a:noFill/>
          <a:ln/>
        </p:spPr>
        <p:txBody>
          <a:bodyPr wrap="square" rtlCol="0" anchor="t"/>
          <a:lstStyle/>
          <a:p>
            <a:pPr marL="342900" indent="-342900">
              <a:lnSpc>
                <a:spcPct val="120000"/>
              </a:lnSpc>
              <a:buSzPct val="100000"/>
              <a:buChar char="•"/>
            </a:pPr>
            <a:r>
              <a:rPr lang="en-US" sz="1800" dirty="0">
                <a:solidFill>
                  <a:srgbClr val="1E293B"/>
                </a:solidFill>
              </a:rPr>
              <a:t>Replacing a component on a live network is a planned operation, not a reflex</a:t>
            </a:r>
            <a:endParaRPr lang="en-US" sz="1800" dirty="0"/>
          </a:p>
          <a:p>
            <a:pPr marL="342900" indent="-342900">
              <a:lnSpc>
                <a:spcPct val="120000"/>
              </a:lnSpc>
              <a:buSzPct val="100000"/>
              <a:buChar char="•"/>
            </a:pPr>
            <a:r>
              <a:rPr lang="en-US" sz="1800" dirty="0">
                <a:solidFill>
                  <a:srgbClr val="1E293B"/>
                </a:solidFill>
              </a:rPr>
              <a:t>Schedule disruptive work in an agreed window and tell the users first</a:t>
            </a:r>
            <a:endParaRPr lang="en-US" sz="1800" dirty="0"/>
          </a:p>
          <a:p>
            <a:pPr marL="342900" indent="-342900">
              <a:lnSpc>
                <a:spcPct val="120000"/>
              </a:lnSpc>
              <a:buSzPct val="100000"/>
              <a:buChar char="•"/>
            </a:pPr>
            <a:r>
              <a:rPr lang="en-US" sz="1800" dirty="0">
                <a:solidFill>
                  <a:srgbClr val="1E293B"/>
                </a:solidFill>
              </a:rPr>
              <a:t>Back up the configuration and record the port assignments before you touch anything</a:t>
            </a:r>
            <a:endParaRPr lang="en-US" sz="1800" dirty="0"/>
          </a:p>
          <a:p>
            <a:pPr marL="342900" indent="-342900">
              <a:lnSpc>
                <a:spcPct val="120000"/>
              </a:lnSpc>
              <a:buSzPct val="100000"/>
              <a:buChar char="•"/>
            </a:pPr>
            <a:r>
              <a:rPr lang="en-US" sz="1800" dirty="0">
                <a:solidFill>
                  <a:srgbClr val="1E293B"/>
                </a:solidFill>
              </a:rPr>
              <a:t>Label every cord before disconnecting</a:t>
            </a:r>
            <a:endParaRPr lang="en-US" sz="1800" dirty="0"/>
          </a:p>
          <a:p>
            <a:pPr marL="342900" indent="-342900">
              <a:lnSpc>
                <a:spcPct val="120000"/>
              </a:lnSpc>
              <a:buSzPct val="100000"/>
              <a:buChar char="•"/>
            </a:pPr>
            <a:r>
              <a:rPr lang="en-US" sz="1800" dirty="0">
                <a:solidFill>
                  <a:srgbClr val="1E293B"/>
                </a:solidFill>
              </a:rPr>
              <a:t>Isolate power and observe ESD precautions when handling boards and modules</a:t>
            </a:r>
            <a:endParaRPr lang="en-US" sz="1800"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name="Slide 49">
    <p:bg>
      <p:bgPr>
        <a:solidFill>
          <a:srgbClr val="FFFFFF"/>
        </a:solidFill>
      </p:bgPr>
    </p:bg>
    <p:spTree>
      <p:nvGrpSpPr>
        <p:cNvPr id="1" name=""/>
        <p:cNvGrpSpPr/>
        <p:nvPr/>
      </p:nvGrpSpPr>
      <p:grpSpPr>
        <a:xfrm>
          <a:off x="0" y="0"/>
          <a:ext cx="0" cy="0"/>
          <a:chOff x="0" y="0"/>
          <a:chExt cx="0" cy="0"/>
        </a:xfrm>
      </p:grpSpPr>
      <p:sp>
        <p:nvSpPr>
          <p:cNvPr id="2" name="Shape 0"/>
          <p:cNvSpPr/>
          <p:nvPr/>
        </p:nvSpPr>
        <p:spPr>
          <a:xfrm>
            <a:off x="0" y="0"/>
            <a:ext cx="9144000" cy="822960"/>
          </a:xfrm>
          <a:prstGeom prst="rect">
            <a:avLst/>
          </a:prstGeom>
          <a:solidFill>
            <a:srgbClr val="0F172A"/>
          </a:solidFill>
          <a:ln/>
        </p:spPr>
      </p:sp>
      <p:sp>
        <p:nvSpPr>
          <p:cNvPr id="3" name="Shape 1"/>
          <p:cNvSpPr/>
          <p:nvPr/>
        </p:nvSpPr>
        <p:spPr>
          <a:xfrm>
            <a:off x="0" y="822960"/>
            <a:ext cx="9144000" cy="45720"/>
          </a:xfrm>
          <a:prstGeom prst="rect">
            <a:avLst/>
          </a:prstGeom>
          <a:solidFill>
            <a:srgbClr val="F59E0B"/>
          </a:solidFill>
          <a:ln/>
        </p:spPr>
      </p:sp>
      <p:sp>
        <p:nvSpPr>
          <p:cNvPr id="4" name="Text 2"/>
          <p:cNvSpPr/>
          <p:nvPr/>
        </p:nvSpPr>
        <p:spPr>
          <a:xfrm>
            <a:off x="457200" y="109728"/>
            <a:ext cx="8229600" cy="603504"/>
          </a:xfrm>
          <a:prstGeom prst="rect">
            <a:avLst/>
          </a:prstGeom>
          <a:noFill/>
          <a:ln/>
        </p:spPr>
        <p:txBody>
          <a:bodyPr wrap="square" rtlCol="0" anchor="ctr"/>
          <a:lstStyle/>
          <a:p>
            <a:pPr indent="0" marL="0">
              <a:buNone/>
            </a:pPr>
            <a:r>
              <a:rPr lang="en-US" sz="2000" b="1" dirty="0">
                <a:solidFill>
                  <a:srgbClr val="FFFFFF"/>
                </a:solidFill>
              </a:rPr>
              <a:t>Repair, replacement and the maintenance record (cont.)</a:t>
            </a:r>
            <a:endParaRPr lang="en-US" sz="2000" dirty="0"/>
          </a:p>
        </p:txBody>
      </p:sp>
      <p:sp>
        <p:nvSpPr>
          <p:cNvPr id="5" name="Text 3"/>
          <p:cNvSpPr/>
          <p:nvPr/>
        </p:nvSpPr>
        <p:spPr>
          <a:xfrm>
            <a:off x="640080" y="1188720"/>
            <a:ext cx="7863840" cy="3291840"/>
          </a:xfrm>
          <a:prstGeom prst="rect">
            <a:avLst/>
          </a:prstGeom>
          <a:noFill/>
          <a:ln/>
        </p:spPr>
        <p:txBody>
          <a:bodyPr wrap="square" rtlCol="0" anchor="t"/>
          <a:lstStyle/>
          <a:p>
            <a:pPr marL="342900" indent="-342900">
              <a:lnSpc>
                <a:spcPct val="120000"/>
              </a:lnSpc>
              <a:buSzPct val="100000"/>
              <a:buChar char="•"/>
            </a:pPr>
            <a:r>
              <a:rPr lang="en-US" sz="1800" dirty="0">
                <a:solidFill>
                  <a:srgbClr val="1E293B"/>
                </a:solidFill>
              </a:rPr>
              <a:t>Restore the configuration, reconnect to the labelled ports, and verify every port comes up</a:t>
            </a:r>
            <a:endParaRPr lang="en-US" sz="1800" dirty="0"/>
          </a:p>
          <a:p>
            <a:pPr marL="342900" indent="-342900">
              <a:lnSpc>
                <a:spcPct val="120000"/>
              </a:lnSpc>
              <a:buSzPct val="100000"/>
              <a:buChar char="•"/>
            </a:pPr>
            <a:r>
              <a:rPr lang="en-US" sz="1800" dirty="0">
                <a:solidFill>
                  <a:srgbClr val="1E293B"/>
                </a:solidFill>
              </a:rPr>
              <a:t>Log it: date, fault reported, fault found, action taken, parts and serial numbers, verification result, technician, downtime</a:t>
            </a:r>
            <a:endParaRPr lang="en-US" sz="18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bg>
      <p:bgPr>
        <a:solidFill>
          <a:srgbClr val="FFFFFF"/>
        </a:solidFill>
      </p:bgPr>
    </p:bg>
    <p:spTree>
      <p:nvGrpSpPr>
        <p:cNvPr id="1" name=""/>
        <p:cNvGrpSpPr/>
        <p:nvPr/>
      </p:nvGrpSpPr>
      <p:grpSpPr>
        <a:xfrm>
          <a:off x="0" y="0"/>
          <a:ext cx="0" cy="0"/>
          <a:chOff x="0" y="0"/>
          <a:chExt cx="0" cy="0"/>
        </a:xfrm>
      </p:grpSpPr>
      <p:sp>
        <p:nvSpPr>
          <p:cNvPr id="2" name="Shape 0"/>
          <p:cNvSpPr/>
          <p:nvPr/>
        </p:nvSpPr>
        <p:spPr>
          <a:xfrm>
            <a:off x="0" y="0"/>
            <a:ext cx="9144000" cy="822960"/>
          </a:xfrm>
          <a:prstGeom prst="rect">
            <a:avLst/>
          </a:prstGeom>
          <a:solidFill>
            <a:srgbClr val="0F172A"/>
          </a:solidFill>
          <a:ln/>
        </p:spPr>
      </p:sp>
      <p:sp>
        <p:nvSpPr>
          <p:cNvPr id="3" name="Shape 1"/>
          <p:cNvSpPr/>
          <p:nvPr/>
        </p:nvSpPr>
        <p:spPr>
          <a:xfrm>
            <a:off x="0" y="822960"/>
            <a:ext cx="9144000" cy="45720"/>
          </a:xfrm>
          <a:prstGeom prst="rect">
            <a:avLst/>
          </a:prstGeom>
          <a:solidFill>
            <a:srgbClr val="F59E0B"/>
          </a:solidFill>
          <a:ln/>
        </p:spPr>
      </p:sp>
      <p:sp>
        <p:nvSpPr>
          <p:cNvPr id="4" name="Text 2"/>
          <p:cNvSpPr/>
          <p:nvPr/>
        </p:nvSpPr>
        <p:spPr>
          <a:xfrm>
            <a:off x="457200" y="109728"/>
            <a:ext cx="8229600" cy="603504"/>
          </a:xfrm>
          <a:prstGeom prst="rect">
            <a:avLst/>
          </a:prstGeom>
          <a:noFill/>
          <a:ln/>
        </p:spPr>
        <p:txBody>
          <a:bodyPr wrap="square" rtlCol="0" anchor="ctr"/>
          <a:lstStyle/>
          <a:p>
            <a:pPr indent="0" marL="0">
              <a:buNone/>
            </a:pPr>
            <a:r>
              <a:rPr lang="en-US" sz="2000" b="1" dirty="0">
                <a:solidFill>
                  <a:srgbClr val="FFFFFF"/>
                </a:solidFill>
              </a:rPr>
              <a:t>What you will learn</a:t>
            </a:r>
            <a:endParaRPr lang="en-US" sz="2000" dirty="0"/>
          </a:p>
        </p:txBody>
      </p:sp>
      <p:sp>
        <p:nvSpPr>
          <p:cNvPr id="5" name="Text 3"/>
          <p:cNvSpPr/>
          <p:nvPr/>
        </p:nvSpPr>
        <p:spPr>
          <a:xfrm>
            <a:off x="640080" y="1188720"/>
            <a:ext cx="7863840" cy="3291840"/>
          </a:xfrm>
          <a:prstGeom prst="rect">
            <a:avLst/>
          </a:prstGeom>
          <a:noFill/>
          <a:ln/>
        </p:spPr>
        <p:txBody>
          <a:bodyPr wrap="square" rtlCol="0" anchor="t"/>
          <a:lstStyle/>
          <a:p>
            <a:pPr marL="342900" indent="-342900">
              <a:lnSpc>
                <a:spcPct val="120000"/>
              </a:lnSpc>
              <a:buSzPct val="100000"/>
              <a:buChar char="•"/>
            </a:pPr>
            <a:r>
              <a:rPr lang="en-US" sz="1800" dirty="0">
                <a:solidFill>
                  <a:srgbClr val="1E293B"/>
                </a:solidFill>
              </a:rPr>
              <a:t>By the end of this outcome you will be able to select the correct devices, media and tools for a cabling job,…</a:t>
            </a:r>
            <a:endParaRPr lang="en-US" sz="1800"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name="Slide 50">
    <p:bg>
      <p:bgPr>
        <a:solidFill>
          <a:srgbClr val="FFFFFF"/>
        </a:solidFill>
      </p:bgPr>
    </p:bg>
    <p:spTree>
      <p:nvGrpSpPr>
        <p:cNvPr id="1" name=""/>
        <p:cNvGrpSpPr/>
        <p:nvPr/>
      </p:nvGrpSpPr>
      <p:grpSpPr>
        <a:xfrm>
          <a:off x="0" y="0"/>
          <a:ext cx="0" cy="0"/>
          <a:chOff x="0" y="0"/>
          <a:chExt cx="0" cy="0"/>
        </a:xfrm>
      </p:grpSpPr>
      <p:sp>
        <p:nvSpPr>
          <p:cNvPr id="2" name="Shape 0"/>
          <p:cNvSpPr/>
          <p:nvPr/>
        </p:nvSpPr>
        <p:spPr>
          <a:xfrm>
            <a:off x="0" y="0"/>
            <a:ext cx="9144000" cy="822960"/>
          </a:xfrm>
          <a:prstGeom prst="rect">
            <a:avLst/>
          </a:prstGeom>
          <a:solidFill>
            <a:srgbClr val="0F172A"/>
          </a:solidFill>
          <a:ln/>
        </p:spPr>
      </p:sp>
      <p:sp>
        <p:nvSpPr>
          <p:cNvPr id="3" name="Shape 1"/>
          <p:cNvSpPr/>
          <p:nvPr/>
        </p:nvSpPr>
        <p:spPr>
          <a:xfrm>
            <a:off x="0" y="822960"/>
            <a:ext cx="9144000" cy="45720"/>
          </a:xfrm>
          <a:prstGeom prst="rect">
            <a:avLst/>
          </a:prstGeom>
          <a:solidFill>
            <a:srgbClr val="F59E0B"/>
          </a:solidFill>
          <a:ln/>
        </p:spPr>
      </p:sp>
      <p:sp>
        <p:nvSpPr>
          <p:cNvPr id="4" name="Text 2"/>
          <p:cNvSpPr/>
          <p:nvPr/>
        </p:nvSpPr>
        <p:spPr>
          <a:xfrm>
            <a:off x="457200" y="109728"/>
            <a:ext cx="8229600" cy="603504"/>
          </a:xfrm>
          <a:prstGeom prst="rect">
            <a:avLst/>
          </a:prstGeom>
          <a:noFill/>
          <a:ln/>
        </p:spPr>
        <p:txBody>
          <a:bodyPr wrap="square" rtlCol="0" anchor="ctr"/>
          <a:lstStyle/>
          <a:p>
            <a:pPr indent="0" marL="0">
              <a:buNone/>
            </a:pPr>
            <a:r>
              <a:rPr lang="en-US" sz="2000" b="1" dirty="0">
                <a:solidFill>
                  <a:srgbClr val="FFFFFF"/>
                </a:solidFill>
              </a:rPr>
              <a:t>Practice activities</a:t>
            </a:r>
            <a:endParaRPr lang="en-US" sz="2000" dirty="0"/>
          </a:p>
        </p:txBody>
      </p:sp>
      <p:sp>
        <p:nvSpPr>
          <p:cNvPr id="5" name="Text 3"/>
          <p:cNvSpPr/>
          <p:nvPr/>
        </p:nvSpPr>
        <p:spPr>
          <a:xfrm>
            <a:off x="640080" y="1188720"/>
            <a:ext cx="7863840" cy="3291840"/>
          </a:xfrm>
          <a:prstGeom prst="rect">
            <a:avLst/>
          </a:prstGeom>
          <a:noFill/>
          <a:ln/>
        </p:spPr>
        <p:txBody>
          <a:bodyPr wrap="square" rtlCol="0" anchor="t"/>
          <a:lstStyle/>
          <a:p>
            <a:pPr marL="342900" indent="-342900">
              <a:lnSpc>
                <a:spcPct val="120000"/>
              </a:lnSpc>
              <a:buSzPct val="100000"/>
              <a:buChar char="•"/>
            </a:pPr>
            <a:r>
              <a:rPr lang="en-US" sz="1800" dirty="0">
                <a:solidFill>
                  <a:srgbClr val="1E293B"/>
                </a:solidFill>
              </a:rPr>
              <a:t>Baseline the laboratory network: record utilisation and error counters on each uplink at a busy time</a:t>
            </a:r>
            <a:endParaRPr lang="en-US" sz="1800" dirty="0"/>
          </a:p>
          <a:p>
            <a:pPr marL="342900" indent="-342900">
              <a:lnSpc>
                <a:spcPct val="120000"/>
              </a:lnSpc>
              <a:buSzPct val="100000"/>
              <a:buChar char="•"/>
            </a:pPr>
            <a:r>
              <a:rPr lang="en-US" sz="1800" dirty="0">
                <a:solidFill>
                  <a:srgbClr val="1E293B"/>
                </a:solidFill>
              </a:rPr>
              <a:t>Work in pairs — one introduces a single fault, the other diagnoses it using the sequence above and times themselves</a:t>
            </a:r>
            <a:endParaRPr lang="en-US" sz="1800" dirty="0"/>
          </a:p>
          <a:p>
            <a:pPr marL="342900" indent="-342900">
              <a:lnSpc>
                <a:spcPct val="120000"/>
              </a:lnSpc>
              <a:buSzPct val="100000"/>
              <a:buChar char="•"/>
            </a:pPr>
            <a:r>
              <a:rPr lang="en-US" sz="1800" dirty="0">
                <a:solidFill>
                  <a:srgbClr val="1E293B"/>
                </a:solidFill>
              </a:rPr>
              <a:t>Read a switch's port statistics and identify the port with a physical problem from the error counters alone</a:t>
            </a:r>
            <a:endParaRPr lang="en-US" sz="1800" dirty="0"/>
          </a:p>
          <a:p>
            <a:pPr marL="342900" indent="-342900">
              <a:lnSpc>
                <a:spcPct val="120000"/>
              </a:lnSpc>
              <a:buSzPct val="100000"/>
              <a:buChar char="•"/>
            </a:pPr>
            <a:r>
              <a:rPr lang="en-US" sz="1800" dirty="0">
                <a:solidFill>
                  <a:srgbClr val="1E293B"/>
                </a:solidFill>
              </a:rPr>
              <a:t>Write a maintenance log entry for a fault you diagnosed, and have a partner check it is complete enough to act on</a:t>
            </a:r>
            <a:endParaRPr lang="en-US" sz="1800" dirty="0"/>
          </a:p>
          <a:p>
            <a:pPr marL="342900" indent="-342900">
              <a:lnSpc>
                <a:spcPct val="120000"/>
              </a:lnSpc>
              <a:buSzPct val="100000"/>
              <a:buChar char="•"/>
            </a:pPr>
            <a:r>
              <a:rPr lang="en-US" sz="1800" dirty="0">
                <a:solidFill>
                  <a:srgbClr val="1E293B"/>
                </a:solidFill>
              </a:rPr>
              <a:t>Draft a maintenance schedule for a 40-user office: what is checked daily, monthly and annually</a:t>
            </a:r>
            <a:endParaRPr lang="en-US" sz="1800"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name="Slide 51">
    <p:bg>
      <p:bgPr>
        <a:solidFill>
          <a:srgbClr val="FFFFFF"/>
        </a:solidFill>
      </p:bgPr>
    </p:bg>
    <p:spTree>
      <p:nvGrpSpPr>
        <p:cNvPr id="1" name=""/>
        <p:cNvGrpSpPr/>
        <p:nvPr/>
      </p:nvGrpSpPr>
      <p:grpSpPr>
        <a:xfrm>
          <a:off x="0" y="0"/>
          <a:ext cx="0" cy="0"/>
          <a:chOff x="0" y="0"/>
          <a:chExt cx="0" cy="0"/>
        </a:xfrm>
      </p:grpSpPr>
      <p:sp>
        <p:nvSpPr>
          <p:cNvPr id="2" name="Shape 0"/>
          <p:cNvSpPr/>
          <p:nvPr/>
        </p:nvSpPr>
        <p:spPr>
          <a:xfrm>
            <a:off x="0" y="0"/>
            <a:ext cx="9144000" cy="822960"/>
          </a:xfrm>
          <a:prstGeom prst="rect">
            <a:avLst/>
          </a:prstGeom>
          <a:solidFill>
            <a:srgbClr val="0F172A"/>
          </a:solidFill>
          <a:ln/>
        </p:spPr>
      </p:sp>
      <p:sp>
        <p:nvSpPr>
          <p:cNvPr id="3" name="Shape 1"/>
          <p:cNvSpPr/>
          <p:nvPr/>
        </p:nvSpPr>
        <p:spPr>
          <a:xfrm>
            <a:off x="0" y="822960"/>
            <a:ext cx="9144000" cy="45720"/>
          </a:xfrm>
          <a:prstGeom prst="rect">
            <a:avLst/>
          </a:prstGeom>
          <a:solidFill>
            <a:srgbClr val="F59E0B"/>
          </a:solidFill>
          <a:ln/>
        </p:spPr>
      </p:sp>
      <p:sp>
        <p:nvSpPr>
          <p:cNvPr id="4" name="Text 2"/>
          <p:cNvSpPr/>
          <p:nvPr/>
        </p:nvSpPr>
        <p:spPr>
          <a:xfrm>
            <a:off x="457200" y="109728"/>
            <a:ext cx="8229600" cy="603504"/>
          </a:xfrm>
          <a:prstGeom prst="rect">
            <a:avLst/>
          </a:prstGeom>
          <a:noFill/>
          <a:ln/>
        </p:spPr>
        <p:txBody>
          <a:bodyPr wrap="square" rtlCol="0" anchor="ctr"/>
          <a:lstStyle/>
          <a:p>
            <a:pPr indent="0" marL="0">
              <a:buNone/>
            </a:pPr>
            <a:r>
              <a:rPr lang="en-US" sz="2000" b="1" dirty="0">
                <a:solidFill>
                  <a:srgbClr val="FFFFFF"/>
                </a:solidFill>
              </a:rPr>
              <a:t>Diagnose, repair and document an introduced fault</a:t>
            </a:r>
            <a:endParaRPr lang="en-US" sz="2000" dirty="0"/>
          </a:p>
        </p:txBody>
      </p:sp>
      <p:sp>
        <p:nvSpPr>
          <p:cNvPr id="5" name="Text 3"/>
          <p:cNvSpPr/>
          <p:nvPr/>
        </p:nvSpPr>
        <p:spPr>
          <a:xfrm>
            <a:off x="640080" y="1188720"/>
            <a:ext cx="7863840" cy="3291840"/>
          </a:xfrm>
          <a:prstGeom prst="rect">
            <a:avLst/>
          </a:prstGeom>
          <a:noFill/>
          <a:ln/>
        </p:spPr>
        <p:txBody>
          <a:bodyPr wrap="square" rtlCol="0" anchor="t"/>
          <a:lstStyle/>
          <a:p>
            <a:pPr marL="342900" indent="-342900">
              <a:lnSpc>
                <a:spcPct val="120000"/>
              </a:lnSpc>
              <a:buSzPct val="100000"/>
              <a:buChar char="•"/>
            </a:pPr>
            <a:r>
              <a:rPr lang="en-US" sz="1800" dirty="0">
                <a:solidFill>
                  <a:srgbClr val="1E293B"/>
                </a:solidFill>
              </a:rPr>
              <a:t>The assessor introduces one fault into the network you built in Outcome 2</a:t>
            </a:r>
            <a:endParaRPr lang="en-US" sz="1800" dirty="0"/>
          </a:p>
          <a:p>
            <a:pPr marL="342900" indent="-342900">
              <a:lnSpc>
                <a:spcPct val="120000"/>
              </a:lnSpc>
              <a:buSzPct val="100000"/>
              <a:buChar char="•"/>
            </a:pPr>
            <a:r>
              <a:rPr lang="en-US" sz="1800" dirty="0">
                <a:solidFill>
                  <a:srgbClr val="1E293B"/>
                </a:solidFill>
              </a:rPr>
              <a:t>Confirm the symptom and establish its scope before touching anything</a:t>
            </a:r>
            <a:endParaRPr lang="en-US" sz="1800" dirty="0"/>
          </a:p>
          <a:p>
            <a:pPr marL="342900" indent="-342900">
              <a:lnSpc>
                <a:spcPct val="120000"/>
              </a:lnSpc>
              <a:buSzPct val="100000"/>
              <a:buChar char="•"/>
            </a:pPr>
            <a:r>
              <a:rPr lang="en-US" sz="1800" dirty="0">
                <a:solidFill>
                  <a:srgbClr val="1E293B"/>
                </a:solidFill>
              </a:rPr>
              <a:t>Select the monitoring or test tool appropriate to the layer you suspect, and say why you chose it</a:t>
            </a:r>
            <a:endParaRPr lang="en-US" sz="1800" dirty="0"/>
          </a:p>
          <a:p>
            <a:pPr marL="342900" indent="-342900">
              <a:lnSpc>
                <a:spcPct val="120000"/>
              </a:lnSpc>
              <a:buSzPct val="100000"/>
              <a:buChar char="•"/>
            </a:pPr>
            <a:r>
              <a:rPr lang="en-US" sz="1800" dirty="0">
                <a:solidFill>
                  <a:srgbClr val="1E293B"/>
                </a:solidFill>
              </a:rPr>
              <a:t>Work through the diagnostic sequence, explaining each step to the assessor as you carry it out</a:t>
            </a:r>
            <a:endParaRPr lang="en-US" sz="1800" dirty="0"/>
          </a:p>
          <a:p>
            <a:pPr marL="342900" indent="-342900">
              <a:lnSpc>
                <a:spcPct val="120000"/>
              </a:lnSpc>
              <a:buSzPct val="100000"/>
              <a:buChar char="•"/>
            </a:pPr>
            <a:r>
              <a:rPr lang="en-US" sz="1800" dirty="0">
                <a:solidFill>
                  <a:srgbClr val="1E293B"/>
                </a:solidFill>
              </a:rPr>
              <a:t>State the fault and the evidence that led you to it</a:t>
            </a:r>
            <a:endParaRPr lang="en-US" sz="1800"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name="Slide 52">
    <p:bg>
      <p:bgPr>
        <a:solidFill>
          <a:srgbClr val="FFFFFF"/>
        </a:solidFill>
      </p:bgPr>
    </p:bg>
    <p:spTree>
      <p:nvGrpSpPr>
        <p:cNvPr id="1" name=""/>
        <p:cNvGrpSpPr/>
        <p:nvPr/>
      </p:nvGrpSpPr>
      <p:grpSpPr>
        <a:xfrm>
          <a:off x="0" y="0"/>
          <a:ext cx="0" cy="0"/>
          <a:chOff x="0" y="0"/>
          <a:chExt cx="0" cy="0"/>
        </a:xfrm>
      </p:grpSpPr>
      <p:sp>
        <p:nvSpPr>
          <p:cNvPr id="2" name="Shape 0"/>
          <p:cNvSpPr/>
          <p:nvPr/>
        </p:nvSpPr>
        <p:spPr>
          <a:xfrm>
            <a:off x="0" y="0"/>
            <a:ext cx="9144000" cy="822960"/>
          </a:xfrm>
          <a:prstGeom prst="rect">
            <a:avLst/>
          </a:prstGeom>
          <a:solidFill>
            <a:srgbClr val="0F172A"/>
          </a:solidFill>
          <a:ln/>
        </p:spPr>
      </p:sp>
      <p:sp>
        <p:nvSpPr>
          <p:cNvPr id="3" name="Shape 1"/>
          <p:cNvSpPr/>
          <p:nvPr/>
        </p:nvSpPr>
        <p:spPr>
          <a:xfrm>
            <a:off x="0" y="822960"/>
            <a:ext cx="9144000" cy="45720"/>
          </a:xfrm>
          <a:prstGeom prst="rect">
            <a:avLst/>
          </a:prstGeom>
          <a:solidFill>
            <a:srgbClr val="F59E0B"/>
          </a:solidFill>
          <a:ln/>
        </p:spPr>
      </p:sp>
      <p:sp>
        <p:nvSpPr>
          <p:cNvPr id="4" name="Text 2"/>
          <p:cNvSpPr/>
          <p:nvPr/>
        </p:nvSpPr>
        <p:spPr>
          <a:xfrm>
            <a:off x="457200" y="109728"/>
            <a:ext cx="8229600" cy="603504"/>
          </a:xfrm>
          <a:prstGeom prst="rect">
            <a:avLst/>
          </a:prstGeom>
          <a:noFill/>
          <a:ln/>
        </p:spPr>
        <p:txBody>
          <a:bodyPr wrap="square" rtlCol="0" anchor="ctr"/>
          <a:lstStyle/>
          <a:p>
            <a:pPr indent="0" marL="0">
              <a:buNone/>
            </a:pPr>
            <a:r>
              <a:rPr lang="en-US" sz="2000" b="1" dirty="0">
                <a:solidFill>
                  <a:srgbClr val="FFFFFF"/>
                </a:solidFill>
              </a:rPr>
              <a:t>Diagnose, repair and document an introduced fault (cont.)</a:t>
            </a:r>
            <a:endParaRPr lang="en-US" sz="2000" dirty="0"/>
          </a:p>
        </p:txBody>
      </p:sp>
      <p:sp>
        <p:nvSpPr>
          <p:cNvPr id="5" name="Text 3"/>
          <p:cNvSpPr/>
          <p:nvPr/>
        </p:nvSpPr>
        <p:spPr>
          <a:xfrm>
            <a:off x="640080" y="1188720"/>
            <a:ext cx="7863840" cy="3291840"/>
          </a:xfrm>
          <a:prstGeom prst="rect">
            <a:avLst/>
          </a:prstGeom>
          <a:noFill/>
          <a:ln/>
        </p:spPr>
        <p:txBody>
          <a:bodyPr wrap="square" rtlCol="0" anchor="t"/>
          <a:lstStyle/>
          <a:p>
            <a:pPr marL="342900" indent="-342900">
              <a:lnSpc>
                <a:spcPct val="120000"/>
              </a:lnSpc>
              <a:buSzPct val="100000"/>
              <a:buChar char="•"/>
            </a:pPr>
            <a:r>
              <a:rPr lang="en-US" sz="1800" dirty="0">
                <a:solidFill>
                  <a:srgbClr val="1E293B"/>
                </a:solidFill>
              </a:rPr>
              <a:t>Carry out the repair or replacement safely</a:t>
            </a:r>
            <a:endParaRPr lang="en-US" sz="1800" dirty="0"/>
          </a:p>
          <a:p>
            <a:pPr marL="342900" indent="-342900">
              <a:lnSpc>
                <a:spcPct val="120000"/>
              </a:lnSpc>
              <a:buSzPct val="100000"/>
              <a:buChar char="•"/>
            </a:pPr>
            <a:r>
              <a:rPr lang="en-US" sz="1800" dirty="0">
                <a:solidFill>
                  <a:srgbClr val="1E293B"/>
                </a:solidFill>
              </a:rPr>
              <a:t>Repeat the test that originally failed and demonstrate the network is restored</a:t>
            </a:r>
            <a:endParaRPr lang="en-US" sz="1800" dirty="0"/>
          </a:p>
          <a:p>
            <a:pPr marL="342900" indent="-342900">
              <a:lnSpc>
                <a:spcPct val="120000"/>
              </a:lnSpc>
              <a:buSzPct val="100000"/>
              <a:buChar char="•"/>
            </a:pPr>
            <a:r>
              <a:rPr lang="en-US" sz="1800" dirty="0">
                <a:solidFill>
                  <a:srgbClr val="1E293B"/>
                </a:solidFill>
              </a:rPr>
              <a:t>Complete a maintenance log entry covering the fault, diagnosis, action and verification</a:t>
            </a:r>
            <a:endParaRPr lang="en-US" sz="1800" dirty="0"/>
          </a:p>
          <a:p>
            <a:pPr marL="342900" indent="-342900">
              <a:lnSpc>
                <a:spcPct val="120000"/>
              </a:lnSpc>
              <a:buSzPct val="100000"/>
              <a:buChar char="•"/>
            </a:pPr>
            <a:r>
              <a:rPr lang="en-US" sz="1800" dirty="0">
                <a:solidFill>
                  <a:srgbClr val="1E293B"/>
                </a:solidFill>
              </a:rPr>
              <a:t>Expected: A correct diagnosis supported by the evidence you gathered, not by guesswork</a:t>
            </a:r>
            <a:endParaRPr lang="en-US" sz="1800" dirty="0"/>
          </a:p>
          <a:p>
            <a:pPr marL="342900" indent="-342900">
              <a:lnSpc>
                <a:spcPct val="120000"/>
              </a:lnSpc>
              <a:buSzPct val="100000"/>
              <a:buChar char="•"/>
            </a:pPr>
            <a:r>
              <a:rPr lang="en-US" sz="1800" dirty="0">
                <a:solidFill>
                  <a:srgbClr val="1E293B"/>
                </a:solidFill>
              </a:rPr>
              <a:t>Expected: A restored network demonstrated to the assessor by the test that originally failed</a:t>
            </a:r>
            <a:endParaRPr lang="en-US" sz="1800"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name="Slide 53">
    <p:bg>
      <p:bgPr>
        <a:solidFill>
          <a:srgbClr val="FFFFFF"/>
        </a:solidFill>
      </p:bgPr>
    </p:bg>
    <p:spTree>
      <p:nvGrpSpPr>
        <p:cNvPr id="1" name=""/>
        <p:cNvGrpSpPr/>
        <p:nvPr/>
      </p:nvGrpSpPr>
      <p:grpSpPr>
        <a:xfrm>
          <a:off x="0" y="0"/>
          <a:ext cx="0" cy="0"/>
          <a:chOff x="0" y="0"/>
          <a:chExt cx="0" cy="0"/>
        </a:xfrm>
      </p:grpSpPr>
      <p:sp>
        <p:nvSpPr>
          <p:cNvPr id="2" name="Shape 0"/>
          <p:cNvSpPr/>
          <p:nvPr/>
        </p:nvSpPr>
        <p:spPr>
          <a:xfrm>
            <a:off x="0" y="0"/>
            <a:ext cx="9144000" cy="822960"/>
          </a:xfrm>
          <a:prstGeom prst="rect">
            <a:avLst/>
          </a:prstGeom>
          <a:solidFill>
            <a:srgbClr val="0F172A"/>
          </a:solidFill>
          <a:ln/>
        </p:spPr>
      </p:sp>
      <p:sp>
        <p:nvSpPr>
          <p:cNvPr id="3" name="Shape 1"/>
          <p:cNvSpPr/>
          <p:nvPr/>
        </p:nvSpPr>
        <p:spPr>
          <a:xfrm>
            <a:off x="0" y="822960"/>
            <a:ext cx="9144000" cy="45720"/>
          </a:xfrm>
          <a:prstGeom prst="rect">
            <a:avLst/>
          </a:prstGeom>
          <a:solidFill>
            <a:srgbClr val="F59E0B"/>
          </a:solidFill>
          <a:ln/>
        </p:spPr>
      </p:sp>
      <p:sp>
        <p:nvSpPr>
          <p:cNvPr id="4" name="Text 2"/>
          <p:cNvSpPr/>
          <p:nvPr/>
        </p:nvSpPr>
        <p:spPr>
          <a:xfrm>
            <a:off x="457200" y="109728"/>
            <a:ext cx="8229600" cy="603504"/>
          </a:xfrm>
          <a:prstGeom prst="rect">
            <a:avLst/>
          </a:prstGeom>
          <a:noFill/>
          <a:ln/>
        </p:spPr>
        <p:txBody>
          <a:bodyPr wrap="square" rtlCol="0" anchor="ctr"/>
          <a:lstStyle/>
          <a:p>
            <a:pPr indent="0" marL="0">
              <a:buNone/>
            </a:pPr>
            <a:r>
              <a:rPr lang="en-US" sz="2000" b="1" dirty="0">
                <a:solidFill>
                  <a:srgbClr val="FFFFFF"/>
                </a:solidFill>
              </a:rPr>
              <a:t>Diagnose, repair and document an introduced fault (cont.)</a:t>
            </a:r>
            <a:endParaRPr lang="en-US" sz="2000" dirty="0"/>
          </a:p>
        </p:txBody>
      </p:sp>
      <p:sp>
        <p:nvSpPr>
          <p:cNvPr id="5" name="Text 3"/>
          <p:cNvSpPr/>
          <p:nvPr/>
        </p:nvSpPr>
        <p:spPr>
          <a:xfrm>
            <a:off x="640080" y="1188720"/>
            <a:ext cx="7863840" cy="3291840"/>
          </a:xfrm>
          <a:prstGeom prst="rect">
            <a:avLst/>
          </a:prstGeom>
          <a:noFill/>
          <a:ln/>
        </p:spPr>
        <p:txBody>
          <a:bodyPr wrap="square" rtlCol="0" anchor="t"/>
          <a:lstStyle/>
          <a:p>
            <a:pPr marL="342900" indent="-342900">
              <a:lnSpc>
                <a:spcPct val="120000"/>
              </a:lnSpc>
              <a:buSzPct val="100000"/>
              <a:buChar char="•"/>
            </a:pPr>
            <a:r>
              <a:rPr lang="en-US" sz="1800" dirty="0">
                <a:solidFill>
                  <a:srgbClr val="1E293B"/>
                </a:solidFill>
              </a:rPr>
              <a:t>Expected: A maintenance log entry a colleague could act on without asking you anything</a:t>
            </a:r>
            <a:endParaRPr lang="en-US" sz="1800"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name="Slide 54">
    <p:bg>
      <p:bgPr>
        <a:solidFill>
          <a:srgbClr val="FFFFFF"/>
        </a:solidFill>
      </p:bgPr>
    </p:bg>
    <p:spTree>
      <p:nvGrpSpPr>
        <p:cNvPr id="1" name=""/>
        <p:cNvGrpSpPr/>
        <p:nvPr/>
      </p:nvGrpSpPr>
      <p:grpSpPr>
        <a:xfrm>
          <a:off x="0" y="0"/>
          <a:ext cx="0" cy="0"/>
          <a:chOff x="0" y="0"/>
          <a:chExt cx="0" cy="0"/>
        </a:xfrm>
      </p:grpSpPr>
      <p:sp>
        <p:nvSpPr>
          <p:cNvPr id="2" name="Shape 0"/>
          <p:cNvSpPr/>
          <p:nvPr/>
        </p:nvSpPr>
        <p:spPr>
          <a:xfrm>
            <a:off x="0" y="0"/>
            <a:ext cx="9144000" cy="822960"/>
          </a:xfrm>
          <a:prstGeom prst="rect">
            <a:avLst/>
          </a:prstGeom>
          <a:solidFill>
            <a:srgbClr val="0F172A"/>
          </a:solidFill>
          <a:ln/>
        </p:spPr>
      </p:sp>
      <p:sp>
        <p:nvSpPr>
          <p:cNvPr id="3" name="Shape 1"/>
          <p:cNvSpPr/>
          <p:nvPr/>
        </p:nvSpPr>
        <p:spPr>
          <a:xfrm>
            <a:off x="0" y="822960"/>
            <a:ext cx="9144000" cy="45720"/>
          </a:xfrm>
          <a:prstGeom prst="rect">
            <a:avLst/>
          </a:prstGeom>
          <a:solidFill>
            <a:srgbClr val="F59E0B"/>
          </a:solidFill>
          <a:ln/>
        </p:spPr>
      </p:sp>
      <p:sp>
        <p:nvSpPr>
          <p:cNvPr id="4" name="Text 2"/>
          <p:cNvSpPr/>
          <p:nvPr/>
        </p:nvSpPr>
        <p:spPr>
          <a:xfrm>
            <a:off x="457200" y="109728"/>
            <a:ext cx="8229600" cy="603504"/>
          </a:xfrm>
          <a:prstGeom prst="rect">
            <a:avLst/>
          </a:prstGeom>
          <a:noFill/>
          <a:ln/>
        </p:spPr>
        <p:txBody>
          <a:bodyPr wrap="square" rtlCol="0" anchor="ctr"/>
          <a:lstStyle/>
          <a:p>
            <a:pPr indent="0" marL="0">
              <a:buNone/>
            </a:pPr>
            <a:r>
              <a:rPr lang="en-US" sz="2000" b="1" dirty="0">
                <a:solidFill>
                  <a:srgbClr val="FFFFFF"/>
                </a:solidFill>
              </a:rPr>
              <a:t>Learning checks</a:t>
            </a:r>
            <a:endParaRPr lang="en-US" sz="2000" dirty="0"/>
          </a:p>
        </p:txBody>
      </p:sp>
      <p:sp>
        <p:nvSpPr>
          <p:cNvPr id="5" name="Text 3"/>
          <p:cNvSpPr/>
          <p:nvPr/>
        </p:nvSpPr>
        <p:spPr>
          <a:xfrm>
            <a:off x="640080" y="1188720"/>
            <a:ext cx="7863840" cy="3291840"/>
          </a:xfrm>
          <a:prstGeom prst="rect">
            <a:avLst/>
          </a:prstGeom>
          <a:noFill/>
          <a:ln/>
        </p:spPr>
        <p:txBody>
          <a:bodyPr wrap="square" rtlCol="0" anchor="t"/>
          <a:lstStyle/>
          <a:p>
            <a:pPr marL="342900" indent="-342900">
              <a:lnSpc>
                <a:spcPct val="120000"/>
              </a:lnSpc>
              <a:buSzPct val="100000"/>
              <a:buChar char="•"/>
            </a:pPr>
            <a:r>
              <a:rPr lang="en-US" sz="1800" dirty="0">
                <a:solidFill>
                  <a:srgbClr val="1E293B"/>
                </a:solidFill>
              </a:rPr>
              <a:t>Oral: Which tool would you reach for first if one port shows rising CRC errors, and why?</a:t>
            </a:r>
            <a:endParaRPr lang="en-US" sz="1800" dirty="0"/>
          </a:p>
          <a:p>
            <a:pPr marL="342900" indent="-342900">
              <a:lnSpc>
                <a:spcPct val="120000"/>
              </a:lnSpc>
              <a:buSzPct val="100000"/>
              <a:buChar char="•"/>
            </a:pPr>
            <a:r>
              <a:rPr lang="en-US" sz="1800" dirty="0">
                <a:solidFill>
                  <a:srgbClr val="1E293B"/>
                </a:solidFill>
              </a:rPr>
              <a:t>Oral: Why do we baseline a network when it is working?</a:t>
            </a:r>
            <a:endParaRPr lang="en-US" sz="1800" dirty="0"/>
          </a:p>
          <a:p>
            <a:pPr marL="342900" indent="-342900">
              <a:lnSpc>
                <a:spcPct val="120000"/>
              </a:lnSpc>
              <a:buSzPct val="100000"/>
              <a:buChar char="•"/>
            </a:pPr>
            <a:r>
              <a:rPr lang="en-US" sz="1800" dirty="0">
                <a:solidFill>
                  <a:srgbClr val="1E293B"/>
                </a:solidFill>
              </a:rPr>
              <a:t>Written: Identify four network monitoring tools and state what each one measures</a:t>
            </a:r>
            <a:endParaRPr lang="en-US" sz="1800" dirty="0"/>
          </a:p>
          <a:p>
            <a:pPr marL="342900" indent="-342900">
              <a:lnSpc>
                <a:spcPct val="120000"/>
              </a:lnSpc>
              <a:buSzPct val="100000"/>
              <a:buChar char="•"/>
            </a:pPr>
            <a:r>
              <a:rPr lang="en-US" sz="1800" dirty="0">
                <a:solidFill>
                  <a:srgbClr val="1E293B"/>
                </a:solidFill>
              </a:rPr>
              <a:t>Written: Set out a structured procedure for diagnosing a workstation with no network access</a:t>
            </a:r>
            <a:endParaRPr lang="en-US" sz="1800" dirty="0"/>
          </a:p>
          <a:p>
            <a:pPr marL="342900" indent="-342900">
              <a:lnSpc>
                <a:spcPct val="120000"/>
              </a:lnSpc>
              <a:buSzPct val="100000"/>
              <a:buChar char="•"/>
            </a:pPr>
            <a:r>
              <a:rPr lang="en-US" sz="1800" dirty="0">
                <a:solidFill>
                  <a:srgbClr val="1E293B"/>
                </a:solidFill>
              </a:rPr>
              <a:t>Practical: Diagnose an introduced fault within the time allowed, explaining each step</a:t>
            </a:r>
            <a:endParaRPr lang="en-US" sz="1800"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name="Slide 55">
    <p:bg>
      <p:bgPr>
        <a:solidFill>
          <a:srgbClr val="FFFFFF"/>
        </a:solidFill>
      </p:bgPr>
    </p:bg>
    <p:spTree>
      <p:nvGrpSpPr>
        <p:cNvPr id="1" name=""/>
        <p:cNvGrpSpPr/>
        <p:nvPr/>
      </p:nvGrpSpPr>
      <p:grpSpPr>
        <a:xfrm>
          <a:off x="0" y="0"/>
          <a:ext cx="0" cy="0"/>
          <a:chOff x="0" y="0"/>
          <a:chExt cx="0" cy="0"/>
        </a:xfrm>
      </p:grpSpPr>
      <p:sp>
        <p:nvSpPr>
          <p:cNvPr id="2" name="Shape 0"/>
          <p:cNvSpPr/>
          <p:nvPr/>
        </p:nvSpPr>
        <p:spPr>
          <a:xfrm>
            <a:off x="0" y="0"/>
            <a:ext cx="9144000" cy="822960"/>
          </a:xfrm>
          <a:prstGeom prst="rect">
            <a:avLst/>
          </a:prstGeom>
          <a:solidFill>
            <a:srgbClr val="0F172A"/>
          </a:solidFill>
          <a:ln/>
        </p:spPr>
      </p:sp>
      <p:sp>
        <p:nvSpPr>
          <p:cNvPr id="3" name="Shape 1"/>
          <p:cNvSpPr/>
          <p:nvPr/>
        </p:nvSpPr>
        <p:spPr>
          <a:xfrm>
            <a:off x="0" y="822960"/>
            <a:ext cx="9144000" cy="45720"/>
          </a:xfrm>
          <a:prstGeom prst="rect">
            <a:avLst/>
          </a:prstGeom>
          <a:solidFill>
            <a:srgbClr val="F59E0B"/>
          </a:solidFill>
          <a:ln/>
        </p:spPr>
      </p:sp>
      <p:sp>
        <p:nvSpPr>
          <p:cNvPr id="4" name="Text 2"/>
          <p:cNvSpPr/>
          <p:nvPr/>
        </p:nvSpPr>
        <p:spPr>
          <a:xfrm>
            <a:off x="457200" y="109728"/>
            <a:ext cx="8229600" cy="603504"/>
          </a:xfrm>
          <a:prstGeom prst="rect">
            <a:avLst/>
          </a:prstGeom>
          <a:noFill/>
          <a:ln/>
        </p:spPr>
        <p:txBody>
          <a:bodyPr wrap="square" rtlCol="0" anchor="ctr"/>
          <a:lstStyle/>
          <a:p>
            <a:pPr indent="0" marL="0">
              <a:buNone/>
            </a:pPr>
            <a:r>
              <a:rPr lang="en-US" sz="2000" b="1" dirty="0">
                <a:solidFill>
                  <a:srgbClr val="FFFFFF"/>
                </a:solidFill>
              </a:rPr>
              <a:t>Learning checks (cont.)</a:t>
            </a:r>
            <a:endParaRPr lang="en-US" sz="2000" dirty="0"/>
          </a:p>
        </p:txBody>
      </p:sp>
      <p:sp>
        <p:nvSpPr>
          <p:cNvPr id="5" name="Text 3"/>
          <p:cNvSpPr/>
          <p:nvPr/>
        </p:nvSpPr>
        <p:spPr>
          <a:xfrm>
            <a:off x="640080" y="1188720"/>
            <a:ext cx="7863840" cy="3291840"/>
          </a:xfrm>
          <a:prstGeom prst="rect">
            <a:avLst/>
          </a:prstGeom>
          <a:noFill/>
          <a:ln/>
        </p:spPr>
        <p:txBody>
          <a:bodyPr wrap="square" rtlCol="0" anchor="t"/>
          <a:lstStyle/>
          <a:p>
            <a:pPr marL="342900" indent="-342900">
              <a:lnSpc>
                <a:spcPct val="120000"/>
              </a:lnSpc>
              <a:buSzPct val="100000"/>
              <a:buChar char="•"/>
            </a:pPr>
            <a:r>
              <a:rPr lang="en-US" sz="1800" dirty="0">
                <a:solidFill>
                  <a:srgbClr val="1E293B"/>
                </a:solidFill>
              </a:rPr>
              <a:t>Practical: Replace a faulty patch cord or switch port assignment and prove the link is restored</a:t>
            </a:r>
            <a:endParaRPr lang="en-US" sz="1800"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name="Slide 56">
    <p:bg>
      <p:bgPr>
        <a:solidFill>
          <a:srgbClr val="FFFFFF"/>
        </a:solidFill>
      </p:bgPr>
    </p:bg>
    <p:spTree>
      <p:nvGrpSpPr>
        <p:cNvPr id="1" name=""/>
        <p:cNvGrpSpPr/>
        <p:nvPr/>
      </p:nvGrpSpPr>
      <p:grpSpPr>
        <a:xfrm>
          <a:off x="0" y="0"/>
          <a:ext cx="0" cy="0"/>
          <a:chOff x="0" y="0"/>
          <a:chExt cx="0" cy="0"/>
        </a:xfrm>
      </p:grpSpPr>
      <p:sp>
        <p:nvSpPr>
          <p:cNvPr id="2" name="Shape 0"/>
          <p:cNvSpPr/>
          <p:nvPr/>
        </p:nvSpPr>
        <p:spPr>
          <a:xfrm>
            <a:off x="0" y="0"/>
            <a:ext cx="9144000" cy="822960"/>
          </a:xfrm>
          <a:prstGeom prst="rect">
            <a:avLst/>
          </a:prstGeom>
          <a:solidFill>
            <a:srgbClr val="0F172A"/>
          </a:solidFill>
          <a:ln/>
        </p:spPr>
      </p:sp>
      <p:sp>
        <p:nvSpPr>
          <p:cNvPr id="3" name="Shape 1"/>
          <p:cNvSpPr/>
          <p:nvPr/>
        </p:nvSpPr>
        <p:spPr>
          <a:xfrm>
            <a:off x="0" y="822960"/>
            <a:ext cx="9144000" cy="45720"/>
          </a:xfrm>
          <a:prstGeom prst="rect">
            <a:avLst/>
          </a:prstGeom>
          <a:solidFill>
            <a:srgbClr val="F59E0B"/>
          </a:solidFill>
          <a:ln/>
        </p:spPr>
      </p:sp>
      <p:sp>
        <p:nvSpPr>
          <p:cNvPr id="4" name="Text 2"/>
          <p:cNvSpPr/>
          <p:nvPr/>
        </p:nvSpPr>
        <p:spPr>
          <a:xfrm>
            <a:off x="457200" y="109728"/>
            <a:ext cx="8229600" cy="603504"/>
          </a:xfrm>
          <a:prstGeom prst="rect">
            <a:avLst/>
          </a:prstGeom>
          <a:noFill/>
          <a:ln/>
        </p:spPr>
        <p:txBody>
          <a:bodyPr wrap="square" rtlCol="0" anchor="ctr"/>
          <a:lstStyle/>
          <a:p>
            <a:pPr indent="0" marL="0">
              <a:buNone/>
            </a:pPr>
            <a:r>
              <a:rPr lang="en-US" sz="2000" b="1" dirty="0">
                <a:solidFill>
                  <a:srgbClr val="FFFFFF"/>
                </a:solidFill>
              </a:rPr>
              <a:t>Revision and self-check</a:t>
            </a:r>
            <a:endParaRPr lang="en-US" sz="2000" dirty="0"/>
          </a:p>
        </p:txBody>
      </p:sp>
      <p:sp>
        <p:nvSpPr>
          <p:cNvPr id="5" name="Text 3"/>
          <p:cNvSpPr/>
          <p:nvPr/>
        </p:nvSpPr>
        <p:spPr>
          <a:xfrm>
            <a:off x="640080" y="1188720"/>
            <a:ext cx="7863840" cy="3291840"/>
          </a:xfrm>
          <a:prstGeom prst="rect">
            <a:avLst/>
          </a:prstGeom>
          <a:noFill/>
          <a:ln/>
        </p:spPr>
        <p:txBody>
          <a:bodyPr wrap="square" rtlCol="0" anchor="t"/>
          <a:lstStyle/>
          <a:p>
            <a:pPr marL="342900" indent="-342900">
              <a:lnSpc>
                <a:spcPct val="120000"/>
              </a:lnSpc>
              <a:buSzPct val="100000"/>
              <a:buChar char="•"/>
            </a:pPr>
            <a:r>
              <a:rPr lang="en-US" sz="1800" dirty="0">
                <a:solidFill>
                  <a:srgbClr val="1E293B"/>
                </a:solidFill>
              </a:rPr>
              <a:t>You are marked on the procedure as much as on the answer</a:t>
            </a:r>
            <a:endParaRPr lang="en-US" sz="1800" dirty="0"/>
          </a:p>
          <a:p>
            <a:pPr marL="342900" indent="-342900">
              <a:lnSpc>
                <a:spcPct val="120000"/>
              </a:lnSpc>
              <a:buSzPct val="100000"/>
              <a:buChar char="•"/>
            </a:pPr>
            <a:r>
              <a:rPr lang="en-US" sz="1800" dirty="0">
                <a:solidFill>
                  <a:srgbClr val="1E293B"/>
                </a:solidFill>
              </a:rPr>
              <a:t>Written test</a:t>
            </a:r>
            <a:endParaRPr lang="en-US" sz="1800" dirty="0"/>
          </a:p>
          <a:p>
            <a:pPr marL="342900" indent="-342900">
              <a:lnSpc>
                <a:spcPct val="120000"/>
              </a:lnSpc>
              <a:buSzPct val="100000"/>
              <a:buChar char="•"/>
            </a:pPr>
            <a:r>
              <a:rPr lang="en-US" sz="1800" dirty="0">
                <a:solidFill>
                  <a:srgbClr val="1E293B"/>
                </a:solidFill>
              </a:rPr>
              <a:t>Practical assessment</a:t>
            </a:r>
            <a:endParaRPr lang="en-US" sz="1800" dirty="0"/>
          </a:p>
          <a:p>
            <a:pPr marL="342900" indent="-342900">
              <a:lnSpc>
                <a:spcPct val="120000"/>
              </a:lnSpc>
              <a:buSzPct val="100000"/>
              <a:buChar char="•"/>
            </a:pPr>
            <a:r>
              <a:rPr lang="en-US" sz="1800" dirty="0">
                <a:solidFill>
                  <a:srgbClr val="1E293B"/>
                </a:solidFill>
              </a:rPr>
              <a:t>Direct observation</a:t>
            </a:r>
            <a:endParaRPr lang="en-US" sz="1800" dirty="0"/>
          </a:p>
          <a:p>
            <a:pPr marL="342900" indent="-342900">
              <a:lnSpc>
                <a:spcPct val="120000"/>
              </a:lnSpc>
              <a:buSzPct val="100000"/>
              <a:buChar char="•"/>
            </a:pPr>
            <a:r>
              <a:rPr lang="en-US" sz="1800" dirty="0">
                <a:solidFill>
                  <a:srgbClr val="1E293B"/>
                </a:solidFill>
              </a:rPr>
              <a:t>Oral questioning</a:t>
            </a:r>
            <a:endParaRPr lang="en-US" sz="1800"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name="Slide 57">
    <p:bg>
      <p:bgPr>
        <a:solidFill>
          <a:srgbClr val="FFFFFF"/>
        </a:solidFill>
      </p:bgPr>
    </p:bg>
    <p:spTree>
      <p:nvGrpSpPr>
        <p:cNvPr id="1" name=""/>
        <p:cNvGrpSpPr/>
        <p:nvPr/>
      </p:nvGrpSpPr>
      <p:grpSpPr>
        <a:xfrm>
          <a:off x="0" y="0"/>
          <a:ext cx="0" cy="0"/>
          <a:chOff x="0" y="0"/>
          <a:chExt cx="0" cy="0"/>
        </a:xfrm>
      </p:grpSpPr>
      <p:sp>
        <p:nvSpPr>
          <p:cNvPr id="2" name="Shape 0"/>
          <p:cNvSpPr/>
          <p:nvPr/>
        </p:nvSpPr>
        <p:spPr>
          <a:xfrm>
            <a:off x="0" y="0"/>
            <a:ext cx="9144000" cy="822960"/>
          </a:xfrm>
          <a:prstGeom prst="rect">
            <a:avLst/>
          </a:prstGeom>
          <a:solidFill>
            <a:srgbClr val="0F172A"/>
          </a:solidFill>
          <a:ln/>
        </p:spPr>
      </p:sp>
      <p:sp>
        <p:nvSpPr>
          <p:cNvPr id="3" name="Shape 1"/>
          <p:cNvSpPr/>
          <p:nvPr/>
        </p:nvSpPr>
        <p:spPr>
          <a:xfrm>
            <a:off x="0" y="822960"/>
            <a:ext cx="9144000" cy="45720"/>
          </a:xfrm>
          <a:prstGeom prst="rect">
            <a:avLst/>
          </a:prstGeom>
          <a:solidFill>
            <a:srgbClr val="F59E0B"/>
          </a:solidFill>
          <a:ln/>
        </p:spPr>
      </p:sp>
      <p:sp>
        <p:nvSpPr>
          <p:cNvPr id="4" name="Text 2"/>
          <p:cNvSpPr/>
          <p:nvPr/>
        </p:nvSpPr>
        <p:spPr>
          <a:xfrm>
            <a:off x="457200" y="109728"/>
            <a:ext cx="8229600" cy="603504"/>
          </a:xfrm>
          <a:prstGeom prst="rect">
            <a:avLst/>
          </a:prstGeom>
          <a:noFill/>
          <a:ln/>
        </p:spPr>
        <p:txBody>
          <a:bodyPr wrap="square" rtlCol="0" anchor="ctr"/>
          <a:lstStyle/>
          <a:p>
            <a:pPr indent="0" marL="0">
              <a:buNone/>
            </a:pPr>
            <a:r>
              <a:rPr lang="en-US" sz="2000" b="1" dirty="0">
                <a:solidFill>
                  <a:srgbClr val="FFFFFF"/>
                </a:solidFill>
              </a:rPr>
              <a:t>Revision and self-check (cont.)</a:t>
            </a:r>
            <a:endParaRPr lang="en-US" sz="2000" dirty="0"/>
          </a:p>
        </p:txBody>
      </p:sp>
      <p:sp>
        <p:nvSpPr>
          <p:cNvPr id="5" name="Text 3"/>
          <p:cNvSpPr/>
          <p:nvPr/>
        </p:nvSpPr>
        <p:spPr>
          <a:xfrm>
            <a:off x="640080" y="1188720"/>
            <a:ext cx="7863840" cy="3291840"/>
          </a:xfrm>
          <a:prstGeom prst="rect">
            <a:avLst/>
          </a:prstGeom>
          <a:noFill/>
          <a:ln/>
        </p:spPr>
        <p:txBody>
          <a:bodyPr wrap="square" rtlCol="0" anchor="t"/>
          <a:lstStyle/>
          <a:p>
            <a:pPr marL="342900" indent="-342900">
              <a:lnSpc>
                <a:spcPct val="120000"/>
              </a:lnSpc>
              <a:buSzPct val="100000"/>
              <a:buChar char="•"/>
            </a:pPr>
            <a:r>
              <a:rPr lang="en-US" sz="1800" dirty="0">
                <a:solidFill>
                  <a:srgbClr val="1E293B"/>
                </a:solidFill>
              </a:rPr>
              <a:t>Case study</a:t>
            </a:r>
            <a:endParaRPr lang="en-US" sz="1800"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name="Slide 58">
    <p:bg>
      <p:bgPr>
        <a:solidFill>
          <a:srgbClr val="FFFFFF"/>
        </a:solidFill>
      </p:bgPr>
    </p:bg>
    <p:spTree>
      <p:nvGrpSpPr>
        <p:cNvPr id="1" name=""/>
        <p:cNvGrpSpPr/>
        <p:nvPr/>
      </p:nvGrpSpPr>
      <p:grpSpPr>
        <a:xfrm>
          <a:off x="0" y="0"/>
          <a:ext cx="0" cy="0"/>
          <a:chOff x="0" y="0"/>
          <a:chExt cx="0" cy="0"/>
        </a:xfrm>
      </p:grpSpPr>
      <p:sp>
        <p:nvSpPr>
          <p:cNvPr id="2" name="Shape 0"/>
          <p:cNvSpPr/>
          <p:nvPr/>
        </p:nvSpPr>
        <p:spPr>
          <a:xfrm>
            <a:off x="0" y="0"/>
            <a:ext cx="9144000" cy="822960"/>
          </a:xfrm>
          <a:prstGeom prst="rect">
            <a:avLst/>
          </a:prstGeom>
          <a:solidFill>
            <a:srgbClr val="0F172A"/>
          </a:solidFill>
          <a:ln/>
        </p:spPr>
      </p:sp>
      <p:sp>
        <p:nvSpPr>
          <p:cNvPr id="3" name="Shape 1"/>
          <p:cNvSpPr/>
          <p:nvPr/>
        </p:nvSpPr>
        <p:spPr>
          <a:xfrm>
            <a:off x="0" y="822960"/>
            <a:ext cx="9144000" cy="45720"/>
          </a:xfrm>
          <a:prstGeom prst="rect">
            <a:avLst/>
          </a:prstGeom>
          <a:solidFill>
            <a:srgbClr val="F59E0B"/>
          </a:solidFill>
          <a:ln/>
        </p:spPr>
      </p:sp>
      <p:sp>
        <p:nvSpPr>
          <p:cNvPr id="4" name="Text 2"/>
          <p:cNvSpPr/>
          <p:nvPr/>
        </p:nvSpPr>
        <p:spPr>
          <a:xfrm>
            <a:off x="457200" y="109728"/>
            <a:ext cx="8229600" cy="603504"/>
          </a:xfrm>
          <a:prstGeom prst="rect">
            <a:avLst/>
          </a:prstGeom>
          <a:noFill/>
          <a:ln/>
        </p:spPr>
        <p:txBody>
          <a:bodyPr wrap="square" rtlCol="0" anchor="ctr"/>
          <a:lstStyle/>
          <a:p>
            <a:pPr indent="0" marL="0">
              <a:buNone/>
            </a:pPr>
            <a:r>
              <a:rPr lang="en-US" sz="2000" b="1" dirty="0">
                <a:solidFill>
                  <a:srgbClr val="FFFFFF"/>
                </a:solidFill>
              </a:rPr>
              <a:t>Set up and hand over a small office network</a:t>
            </a:r>
            <a:endParaRPr lang="en-US" sz="2000" dirty="0"/>
          </a:p>
        </p:txBody>
      </p:sp>
      <p:sp>
        <p:nvSpPr>
          <p:cNvPr id="5" name="Text 3"/>
          <p:cNvSpPr/>
          <p:nvPr/>
        </p:nvSpPr>
        <p:spPr>
          <a:xfrm>
            <a:off x="640080" y="1188720"/>
            <a:ext cx="7863840" cy="3291840"/>
          </a:xfrm>
          <a:prstGeom prst="rect">
            <a:avLst/>
          </a:prstGeom>
          <a:noFill/>
          <a:ln/>
        </p:spPr>
        <p:txBody>
          <a:bodyPr wrap="square" rtlCol="0" anchor="t"/>
          <a:lstStyle/>
          <a:p>
            <a:pPr marL="342900" indent="-342900">
              <a:lnSpc>
                <a:spcPct val="120000"/>
              </a:lnSpc>
              <a:buSzPct val="100000"/>
              <a:buChar char="•"/>
            </a:pPr>
            <a:r>
              <a:rPr lang="en-US" sz="1800" dirty="0">
                <a:solidFill>
                  <a:srgbClr val="1E293B"/>
                </a:solidFill>
              </a:rPr>
              <a:t>A six-person office is moving into a new suite</a:t>
            </a:r>
            <a:endParaRPr lang="en-US" sz="1800" dirty="0"/>
          </a:p>
          <a:p>
            <a:pPr marL="342900" indent="-342900">
              <a:lnSpc>
                <a:spcPct val="120000"/>
              </a:lnSpc>
              <a:buSzPct val="100000"/>
              <a:buChar char="•"/>
            </a:pPr>
            <a:r>
              <a:rPr lang="en-US" sz="1800" dirty="0">
                <a:solidFill>
                  <a:srgbClr val="1E293B"/>
                </a:solidFill>
              </a:rPr>
              <a:t>Six horizontal runs terminated at outlets and on the patch panel, all to one scheme</a:t>
            </a:r>
            <a:endParaRPr lang="en-US" sz="1800" dirty="0"/>
          </a:p>
          <a:p>
            <a:pPr marL="342900" indent="-342900">
              <a:lnSpc>
                <a:spcPct val="120000"/>
              </a:lnSpc>
              <a:buSzPct val="100000"/>
              <a:buChar char="•"/>
            </a:pPr>
            <a:r>
              <a:rPr lang="en-US" sz="1800" dirty="0">
                <a:solidFill>
                  <a:srgbClr val="1E293B"/>
                </a:solidFill>
              </a:rPr>
              <a:t>Patch cords made by you, labelled and tested</a:t>
            </a:r>
            <a:endParaRPr lang="en-US" sz="1800" dirty="0"/>
          </a:p>
          <a:p>
            <a:pPr marL="342900" indent="-342900">
              <a:lnSpc>
                <a:spcPct val="120000"/>
              </a:lnSpc>
              <a:buSzPct val="100000"/>
              <a:buChar char="•"/>
            </a:pPr>
            <a:r>
              <a:rPr lang="en-US" sz="1800" dirty="0">
                <a:solidFill>
                  <a:srgbClr val="1E293B"/>
                </a:solidFill>
              </a:rPr>
              <a:t>Switch and patch panel mounted with correct positioning, airflow and cable management</a:t>
            </a:r>
            <a:endParaRPr lang="en-US" sz="1800" dirty="0"/>
          </a:p>
          <a:p>
            <a:pPr marL="342900" indent="-342900">
              <a:lnSpc>
                <a:spcPct val="120000"/>
              </a:lnSpc>
              <a:buSzPct val="100000"/>
              <a:buChar char="•"/>
            </a:pPr>
            <a:r>
              <a:rPr lang="en-US" sz="1800" dirty="0">
                <a:solidFill>
                  <a:srgbClr val="1E293B"/>
                </a:solidFill>
              </a:rPr>
              <a:t>An addressing plan from a private range, with static addresses for infrastructure and a DHCP pool for workstations</a:t>
            </a:r>
            <a:endParaRPr lang="en-US" sz="1800"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name="Slide 59">
    <p:bg>
      <p:bgPr>
        <a:solidFill>
          <a:srgbClr val="FFFFFF"/>
        </a:solidFill>
      </p:bgPr>
    </p:bg>
    <p:spTree>
      <p:nvGrpSpPr>
        <p:cNvPr id="1" name=""/>
        <p:cNvGrpSpPr/>
        <p:nvPr/>
      </p:nvGrpSpPr>
      <p:grpSpPr>
        <a:xfrm>
          <a:off x="0" y="0"/>
          <a:ext cx="0" cy="0"/>
          <a:chOff x="0" y="0"/>
          <a:chExt cx="0" cy="0"/>
        </a:xfrm>
      </p:grpSpPr>
      <p:sp>
        <p:nvSpPr>
          <p:cNvPr id="2" name="Shape 0"/>
          <p:cNvSpPr/>
          <p:nvPr/>
        </p:nvSpPr>
        <p:spPr>
          <a:xfrm>
            <a:off x="0" y="0"/>
            <a:ext cx="9144000" cy="822960"/>
          </a:xfrm>
          <a:prstGeom prst="rect">
            <a:avLst/>
          </a:prstGeom>
          <a:solidFill>
            <a:srgbClr val="0F172A"/>
          </a:solidFill>
          <a:ln/>
        </p:spPr>
      </p:sp>
      <p:sp>
        <p:nvSpPr>
          <p:cNvPr id="3" name="Shape 1"/>
          <p:cNvSpPr/>
          <p:nvPr/>
        </p:nvSpPr>
        <p:spPr>
          <a:xfrm>
            <a:off x="0" y="822960"/>
            <a:ext cx="9144000" cy="45720"/>
          </a:xfrm>
          <a:prstGeom prst="rect">
            <a:avLst/>
          </a:prstGeom>
          <a:solidFill>
            <a:srgbClr val="F59E0B"/>
          </a:solidFill>
          <a:ln/>
        </p:spPr>
      </p:sp>
      <p:sp>
        <p:nvSpPr>
          <p:cNvPr id="4" name="Text 2"/>
          <p:cNvSpPr/>
          <p:nvPr/>
        </p:nvSpPr>
        <p:spPr>
          <a:xfrm>
            <a:off x="457200" y="109728"/>
            <a:ext cx="8229600" cy="603504"/>
          </a:xfrm>
          <a:prstGeom prst="rect">
            <a:avLst/>
          </a:prstGeom>
          <a:noFill/>
          <a:ln/>
        </p:spPr>
        <p:txBody>
          <a:bodyPr wrap="square" rtlCol="0" anchor="ctr"/>
          <a:lstStyle/>
          <a:p>
            <a:pPr indent="0" marL="0">
              <a:buNone/>
            </a:pPr>
            <a:r>
              <a:rPr lang="en-US" sz="2000" b="1" dirty="0">
                <a:solidFill>
                  <a:srgbClr val="FFFFFF"/>
                </a:solidFill>
              </a:rPr>
              <a:t>Set up and hand over a small office network (cont.)</a:t>
            </a:r>
            <a:endParaRPr lang="en-US" sz="2000" dirty="0"/>
          </a:p>
        </p:txBody>
      </p:sp>
      <p:sp>
        <p:nvSpPr>
          <p:cNvPr id="5" name="Text 3"/>
          <p:cNvSpPr/>
          <p:nvPr/>
        </p:nvSpPr>
        <p:spPr>
          <a:xfrm>
            <a:off x="640080" y="1188720"/>
            <a:ext cx="7863840" cy="3291840"/>
          </a:xfrm>
          <a:prstGeom prst="rect">
            <a:avLst/>
          </a:prstGeom>
          <a:noFill/>
          <a:ln/>
        </p:spPr>
        <p:txBody>
          <a:bodyPr wrap="square" rtlCol="0" anchor="t"/>
          <a:lstStyle/>
          <a:p>
            <a:pPr marL="342900" indent="-342900">
              <a:lnSpc>
                <a:spcPct val="120000"/>
              </a:lnSpc>
              <a:buSzPct val="100000"/>
              <a:buChar char="•"/>
            </a:pPr>
            <a:r>
              <a:rPr lang="en-US" sz="1800" dirty="0">
                <a:solidFill>
                  <a:srgbClr val="1E293B"/>
                </a:solidFill>
              </a:rPr>
              <a:t>Every link tested, with the results recorded against the run labels</a:t>
            </a:r>
            <a:endParaRPr lang="en-US" sz="1800" dirty="0"/>
          </a:p>
          <a:p>
            <a:pPr marL="342900" indent="-342900">
              <a:lnSpc>
                <a:spcPct val="120000"/>
              </a:lnSpc>
              <a:buSzPct val="100000"/>
              <a:buChar char="•"/>
            </a:pPr>
            <a:r>
              <a:rPr lang="en-US" sz="1800" dirty="0">
                <a:solidFill>
                  <a:srgbClr val="1E293B"/>
                </a:solidFill>
              </a:rPr>
              <a:t>A working network with all six outlets live and reaching the internet</a:t>
            </a:r>
            <a:endParaRPr lang="en-US" sz="1800" dirty="0"/>
          </a:p>
          <a:p>
            <a:pPr marL="342900" indent="-342900">
              <a:lnSpc>
                <a:spcPct val="120000"/>
              </a:lnSpc>
              <a:buSzPct val="100000"/>
              <a:buChar char="•"/>
            </a:pPr>
            <a:r>
              <a:rPr lang="en-US" sz="1800" dirty="0">
                <a:solidFill>
                  <a:srgbClr val="1E293B"/>
                </a:solidFill>
              </a:rPr>
              <a:t>A test schedule covering every run and cord</a:t>
            </a:r>
            <a:endParaRPr lang="en-US" sz="1800" dirty="0"/>
          </a:p>
          <a:p>
            <a:pPr marL="342900" indent="-342900">
              <a:lnSpc>
                <a:spcPct val="120000"/>
              </a:lnSpc>
              <a:buSzPct val="100000"/>
              <a:buChar char="•"/>
            </a:pPr>
            <a:r>
              <a:rPr lang="en-US" sz="1800" dirty="0">
                <a:solidFill>
                  <a:srgbClr val="1E293B"/>
                </a:solidFill>
              </a:rPr>
              <a:t>An as-built plan showing outlet positions and their labels</a:t>
            </a:r>
            <a:endParaRPr lang="en-US" sz="1800" dirty="0"/>
          </a:p>
          <a:p>
            <a:pPr marL="342900" indent="-342900">
              <a:lnSpc>
                <a:spcPct val="120000"/>
              </a:lnSpc>
              <a:buSzPct val="100000"/>
              <a:buChar char="•"/>
            </a:pPr>
            <a:r>
              <a:rPr lang="en-US" sz="1800" dirty="0">
                <a:solidFill>
                  <a:srgbClr val="1E293B"/>
                </a:solidFill>
              </a:rPr>
              <a:t>A patch record mapping outlet to panel port to switch port</a:t>
            </a:r>
            <a:endParaRPr lang="en-US" sz="18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bg>
      <p:bgPr>
        <a:solidFill>
          <a:srgbClr val="FFFFFF"/>
        </a:solidFill>
      </p:bgPr>
    </p:bg>
    <p:spTree>
      <p:nvGrpSpPr>
        <p:cNvPr id="1" name=""/>
        <p:cNvGrpSpPr/>
        <p:nvPr/>
      </p:nvGrpSpPr>
      <p:grpSpPr>
        <a:xfrm>
          <a:off x="0" y="0"/>
          <a:ext cx="0" cy="0"/>
          <a:chOff x="0" y="0"/>
          <a:chExt cx="0" cy="0"/>
        </a:xfrm>
      </p:grpSpPr>
      <p:sp>
        <p:nvSpPr>
          <p:cNvPr id="2" name="Shape 0"/>
          <p:cNvSpPr/>
          <p:nvPr/>
        </p:nvSpPr>
        <p:spPr>
          <a:xfrm>
            <a:off x="0" y="0"/>
            <a:ext cx="9144000" cy="822960"/>
          </a:xfrm>
          <a:prstGeom prst="rect">
            <a:avLst/>
          </a:prstGeom>
          <a:solidFill>
            <a:srgbClr val="0F172A"/>
          </a:solidFill>
          <a:ln/>
        </p:spPr>
      </p:sp>
      <p:sp>
        <p:nvSpPr>
          <p:cNvPr id="3" name="Shape 1"/>
          <p:cNvSpPr/>
          <p:nvPr/>
        </p:nvSpPr>
        <p:spPr>
          <a:xfrm>
            <a:off x="0" y="822960"/>
            <a:ext cx="9144000" cy="45720"/>
          </a:xfrm>
          <a:prstGeom prst="rect">
            <a:avLst/>
          </a:prstGeom>
          <a:solidFill>
            <a:srgbClr val="F59E0B"/>
          </a:solidFill>
          <a:ln/>
        </p:spPr>
      </p:sp>
      <p:sp>
        <p:nvSpPr>
          <p:cNvPr id="4" name="Text 2"/>
          <p:cNvSpPr/>
          <p:nvPr/>
        </p:nvSpPr>
        <p:spPr>
          <a:xfrm>
            <a:off x="457200" y="109728"/>
            <a:ext cx="8229600" cy="603504"/>
          </a:xfrm>
          <a:prstGeom prst="rect">
            <a:avLst/>
          </a:prstGeom>
          <a:noFill/>
          <a:ln/>
        </p:spPr>
        <p:txBody>
          <a:bodyPr wrap="square" rtlCol="0" anchor="ctr"/>
          <a:lstStyle/>
          <a:p>
            <a:pPr indent="0" marL="0">
              <a:buNone/>
            </a:pPr>
            <a:r>
              <a:rPr lang="en-US" sz="2000" b="1" dirty="0">
                <a:solidFill>
                  <a:srgbClr val="FFFFFF"/>
                </a:solidFill>
              </a:rPr>
              <a:t>Network types and topologies</a:t>
            </a:r>
            <a:endParaRPr lang="en-US" sz="2000" dirty="0"/>
          </a:p>
        </p:txBody>
      </p:sp>
      <p:sp>
        <p:nvSpPr>
          <p:cNvPr id="5" name="Text 3"/>
          <p:cNvSpPr/>
          <p:nvPr/>
        </p:nvSpPr>
        <p:spPr>
          <a:xfrm>
            <a:off x="640080" y="1188720"/>
            <a:ext cx="7863840" cy="3291840"/>
          </a:xfrm>
          <a:prstGeom prst="rect">
            <a:avLst/>
          </a:prstGeom>
          <a:noFill/>
          <a:ln/>
        </p:spPr>
        <p:txBody>
          <a:bodyPr wrap="square" rtlCol="0" anchor="t"/>
          <a:lstStyle/>
          <a:p>
            <a:pPr marL="342900" indent="-342900">
              <a:lnSpc>
                <a:spcPct val="120000"/>
              </a:lnSpc>
              <a:buSzPct val="100000"/>
              <a:buChar char="•"/>
            </a:pPr>
            <a:r>
              <a:rPr lang="en-US" sz="1800" dirty="0">
                <a:solidFill>
                  <a:srgbClr val="1E293B"/>
                </a:solidFill>
              </a:rPr>
              <a:t>A network is classified first by the area it covers and then by the shape in which its nodes are joined</a:t>
            </a:r>
            <a:endParaRPr lang="en-US" sz="1800" dirty="0"/>
          </a:p>
          <a:p>
            <a:pPr marL="342900" indent="-342900">
              <a:lnSpc>
                <a:spcPct val="120000"/>
              </a:lnSpc>
              <a:buSzPct val="100000"/>
              <a:buChar char="•"/>
            </a:pPr>
            <a:r>
              <a:rPr lang="en-US" sz="1800" dirty="0">
                <a:solidFill>
                  <a:srgbClr val="1E293B"/>
                </a:solidFill>
              </a:rPr>
              <a:t>Star — every node has its own cable back to a central switch</a:t>
            </a:r>
            <a:endParaRPr lang="en-US" sz="1800" dirty="0"/>
          </a:p>
          <a:p>
            <a:pPr marL="342900" indent="-342900">
              <a:lnSpc>
                <a:spcPct val="120000"/>
              </a:lnSpc>
              <a:buSzPct val="100000"/>
              <a:buChar char="•"/>
            </a:pPr>
            <a:r>
              <a:rPr lang="en-US" sz="1800" dirty="0">
                <a:solidFill>
                  <a:srgbClr val="1E293B"/>
                </a:solidFill>
              </a:rPr>
              <a:t>Bus — all nodes tap one backbone terminated at both ends</a:t>
            </a:r>
            <a:endParaRPr lang="en-US" sz="1800" dirty="0"/>
          </a:p>
          <a:p>
            <a:pPr marL="342900" indent="-342900">
              <a:lnSpc>
                <a:spcPct val="120000"/>
              </a:lnSpc>
              <a:buSzPct val="100000"/>
              <a:buChar char="•"/>
            </a:pPr>
            <a:r>
              <a:rPr lang="en-US" sz="1800" dirty="0">
                <a:solidFill>
                  <a:srgbClr val="1E293B"/>
                </a:solidFill>
              </a:rPr>
              <a:t>Ring — nodes form a closed loop</a:t>
            </a:r>
            <a:endParaRPr lang="en-US" sz="1800" dirty="0"/>
          </a:p>
          <a:p>
            <a:pPr marL="342900" indent="-342900">
              <a:lnSpc>
                <a:spcPct val="120000"/>
              </a:lnSpc>
              <a:buSzPct val="100000"/>
              <a:buChar char="•"/>
            </a:pPr>
            <a:r>
              <a:rPr lang="en-US" sz="1800" dirty="0">
                <a:solidFill>
                  <a:srgbClr val="1E293B"/>
                </a:solidFill>
              </a:rPr>
              <a:t>Mesh — multiple redundant paths between nodes</a:t>
            </a:r>
            <a:endParaRPr lang="en-US" sz="1800"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name="Slide 60">
    <p:bg>
      <p:bgPr>
        <a:solidFill>
          <a:srgbClr val="FFFFFF"/>
        </a:solidFill>
      </p:bgPr>
    </p:bg>
    <p:spTree>
      <p:nvGrpSpPr>
        <p:cNvPr id="1" name=""/>
        <p:cNvGrpSpPr/>
        <p:nvPr/>
      </p:nvGrpSpPr>
      <p:grpSpPr>
        <a:xfrm>
          <a:off x="0" y="0"/>
          <a:ext cx="0" cy="0"/>
          <a:chOff x="0" y="0"/>
          <a:chExt cx="0" cy="0"/>
        </a:xfrm>
      </p:grpSpPr>
      <p:sp>
        <p:nvSpPr>
          <p:cNvPr id="2" name="Shape 0"/>
          <p:cNvSpPr/>
          <p:nvPr/>
        </p:nvSpPr>
        <p:spPr>
          <a:xfrm>
            <a:off x="0" y="0"/>
            <a:ext cx="9144000" cy="822960"/>
          </a:xfrm>
          <a:prstGeom prst="rect">
            <a:avLst/>
          </a:prstGeom>
          <a:solidFill>
            <a:srgbClr val="0F172A"/>
          </a:solidFill>
          <a:ln/>
        </p:spPr>
      </p:sp>
      <p:sp>
        <p:nvSpPr>
          <p:cNvPr id="3" name="Shape 1"/>
          <p:cNvSpPr/>
          <p:nvPr/>
        </p:nvSpPr>
        <p:spPr>
          <a:xfrm>
            <a:off x="0" y="822960"/>
            <a:ext cx="9144000" cy="45720"/>
          </a:xfrm>
          <a:prstGeom prst="rect">
            <a:avLst/>
          </a:prstGeom>
          <a:solidFill>
            <a:srgbClr val="F59E0B"/>
          </a:solidFill>
          <a:ln/>
        </p:spPr>
      </p:sp>
      <p:sp>
        <p:nvSpPr>
          <p:cNvPr id="4" name="Text 2"/>
          <p:cNvSpPr/>
          <p:nvPr/>
        </p:nvSpPr>
        <p:spPr>
          <a:xfrm>
            <a:off x="457200" y="109728"/>
            <a:ext cx="8229600" cy="603504"/>
          </a:xfrm>
          <a:prstGeom prst="rect">
            <a:avLst/>
          </a:prstGeom>
          <a:noFill/>
          <a:ln/>
        </p:spPr>
        <p:txBody>
          <a:bodyPr wrap="square" rtlCol="0" anchor="ctr"/>
          <a:lstStyle/>
          <a:p>
            <a:pPr indent="0" marL="0">
              <a:buNone/>
            </a:pPr>
            <a:r>
              <a:rPr lang="en-US" sz="2000" b="1" dirty="0">
                <a:solidFill>
                  <a:srgbClr val="FFFFFF"/>
                </a:solidFill>
              </a:rPr>
              <a:t>Set up and hand over a small office network (cont.)</a:t>
            </a:r>
            <a:endParaRPr lang="en-US" sz="2000" dirty="0"/>
          </a:p>
        </p:txBody>
      </p:sp>
      <p:sp>
        <p:nvSpPr>
          <p:cNvPr id="5" name="Text 3"/>
          <p:cNvSpPr/>
          <p:nvPr/>
        </p:nvSpPr>
        <p:spPr>
          <a:xfrm>
            <a:off x="640080" y="1188720"/>
            <a:ext cx="7863840" cy="3291840"/>
          </a:xfrm>
          <a:prstGeom prst="rect">
            <a:avLst/>
          </a:prstGeom>
          <a:noFill/>
          <a:ln/>
        </p:spPr>
        <p:txBody>
          <a:bodyPr wrap="square" rtlCol="0" anchor="t"/>
          <a:lstStyle/>
          <a:p>
            <a:pPr marL="342900" indent="-342900">
              <a:lnSpc>
                <a:spcPct val="120000"/>
              </a:lnSpc>
              <a:buSzPct val="100000"/>
              <a:buChar char="•"/>
            </a:pPr>
            <a:r>
              <a:rPr lang="en-US" sz="1800" dirty="0">
                <a:solidFill>
                  <a:srgbClr val="1E293B"/>
                </a:solidFill>
              </a:rPr>
              <a:t>An addressing plan and an equipment inventory with serial numbers</a:t>
            </a:r>
            <a:endParaRPr lang="en-US" sz="1800"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name="Slide 61">
    <p:bg>
      <p:bgPr>
        <a:solidFill>
          <a:srgbClr val="FFFFFF"/>
        </a:solidFill>
      </p:bgPr>
    </p:bg>
    <p:spTree>
      <p:nvGrpSpPr>
        <p:cNvPr id="1" name=""/>
        <p:cNvGrpSpPr/>
        <p:nvPr/>
      </p:nvGrpSpPr>
      <p:grpSpPr>
        <a:xfrm>
          <a:off x="0" y="0"/>
          <a:ext cx="0" cy="0"/>
          <a:chOff x="0" y="0"/>
          <a:chExt cx="0" cy="0"/>
        </a:xfrm>
      </p:grpSpPr>
      <p:sp>
        <p:nvSpPr>
          <p:cNvPr id="2" name="Shape 0"/>
          <p:cNvSpPr/>
          <p:nvPr/>
        </p:nvSpPr>
        <p:spPr>
          <a:xfrm>
            <a:off x="0" y="0"/>
            <a:ext cx="9144000" cy="822960"/>
          </a:xfrm>
          <a:prstGeom prst="rect">
            <a:avLst/>
          </a:prstGeom>
          <a:solidFill>
            <a:srgbClr val="0F172A"/>
          </a:solidFill>
          <a:ln/>
        </p:spPr>
      </p:sp>
      <p:sp>
        <p:nvSpPr>
          <p:cNvPr id="3" name="Shape 1"/>
          <p:cNvSpPr/>
          <p:nvPr/>
        </p:nvSpPr>
        <p:spPr>
          <a:xfrm>
            <a:off x="0" y="822960"/>
            <a:ext cx="9144000" cy="45720"/>
          </a:xfrm>
          <a:prstGeom prst="rect">
            <a:avLst/>
          </a:prstGeom>
          <a:solidFill>
            <a:srgbClr val="F59E0B"/>
          </a:solidFill>
          <a:ln/>
        </p:spPr>
      </p:sp>
      <p:sp>
        <p:nvSpPr>
          <p:cNvPr id="4" name="Text 2"/>
          <p:cNvSpPr/>
          <p:nvPr/>
        </p:nvSpPr>
        <p:spPr>
          <a:xfrm>
            <a:off x="457200" y="109728"/>
            <a:ext cx="8229600" cy="603504"/>
          </a:xfrm>
          <a:prstGeom prst="rect">
            <a:avLst/>
          </a:prstGeom>
          <a:noFill/>
          <a:ln/>
        </p:spPr>
        <p:txBody>
          <a:bodyPr wrap="square" rtlCol="0" anchor="ctr"/>
          <a:lstStyle/>
          <a:p>
            <a:pPr indent="0" marL="0">
              <a:buNone/>
            </a:pPr>
            <a:r>
              <a:rPr lang="en-US" sz="2000" b="1" dirty="0">
                <a:solidFill>
                  <a:srgbClr val="FFFFFF"/>
                </a:solidFill>
              </a:rPr>
              <a:t>Self-check checklist</a:t>
            </a:r>
            <a:endParaRPr lang="en-US" sz="2000" dirty="0"/>
          </a:p>
        </p:txBody>
      </p:sp>
      <p:sp>
        <p:nvSpPr>
          <p:cNvPr id="5" name="Text 3"/>
          <p:cNvSpPr/>
          <p:nvPr/>
        </p:nvSpPr>
        <p:spPr>
          <a:xfrm>
            <a:off x="640080" y="1188720"/>
            <a:ext cx="7863840" cy="3291840"/>
          </a:xfrm>
          <a:prstGeom prst="rect">
            <a:avLst/>
          </a:prstGeom>
          <a:noFill/>
          <a:ln/>
        </p:spPr>
        <p:txBody>
          <a:bodyPr wrap="square" rtlCol="0" anchor="t"/>
          <a:lstStyle/>
          <a:p>
            <a:pPr marL="342900" indent="-342900">
              <a:lnSpc>
                <a:spcPct val="120000"/>
              </a:lnSpc>
              <a:buSzPct val="100000"/>
              <a:buChar char="•"/>
            </a:pPr>
            <a:r>
              <a:rPr lang="en-US" sz="1800" dirty="0">
                <a:solidFill>
                  <a:srgbClr val="1E293B"/>
                </a:solidFill>
              </a:rPr>
              <a:t>Select devices, media and tools — Correct category of cable, matching connectors, and serviceable tools selected for the specification</a:t>
            </a:r>
            <a:endParaRPr lang="en-US" sz="1800" dirty="0"/>
          </a:p>
          <a:p>
            <a:pPr marL="342900" indent="-342900">
              <a:lnSpc>
                <a:spcPct val="120000"/>
              </a:lnSpc>
              <a:buSzPct val="100000"/>
              <a:buChar char="•"/>
            </a:pPr>
            <a:r>
              <a:rPr lang="en-US" sz="1800" dirty="0">
                <a:solidFill>
                  <a:srgbClr val="1E293B"/>
                </a:solidFill>
              </a:rPr>
              <a:t>Terminate to TIA/EIA-568 — Untwist within limits, correct colour sequence, all conductors seated, sheath captured</a:t>
            </a:r>
            <a:endParaRPr lang="en-US" sz="1800" dirty="0"/>
          </a:p>
          <a:p>
            <a:pPr marL="342900" indent="-342900">
              <a:lnSpc>
                <a:spcPct val="120000"/>
              </a:lnSpc>
              <a:buSzPct val="100000"/>
              <a:buChar char="•"/>
            </a:pPr>
            <a:r>
              <a:rPr lang="en-US" sz="1800" dirty="0">
                <a:solidFill>
                  <a:srgbClr val="1E293B"/>
                </a:solidFill>
              </a:rPr>
              <a:t>Route and dress cabling — Bend radius respected, trunking not overfilled, data separated from power, cables supported without deformation</a:t>
            </a:r>
            <a:endParaRPr lang="en-US" sz="1800" dirty="0"/>
          </a:p>
          <a:p>
            <a:pPr marL="342900" indent="-342900">
              <a:lnSpc>
                <a:spcPct val="120000"/>
              </a:lnSpc>
              <a:buSzPct val="100000"/>
              <a:buChar char="•"/>
            </a:pPr>
            <a:r>
              <a:rPr lang="en-US" sz="1800" dirty="0">
                <a:solidFill>
                  <a:srgbClr val="1E293B"/>
                </a:solidFill>
              </a:rPr>
              <a:t>Mount and interconnect devices — Panel and switch positioned for short patching and airflow; topology formed as designed</a:t>
            </a:r>
            <a:endParaRPr lang="en-US" sz="1800" dirty="0"/>
          </a:p>
          <a:p>
            <a:pPr marL="342900" indent="-342900">
              <a:lnSpc>
                <a:spcPct val="120000"/>
              </a:lnSpc>
              <a:buSzPct val="100000"/>
              <a:buChar char="•"/>
            </a:pPr>
            <a:r>
              <a:rPr lang="en-US" sz="1800" dirty="0">
                <a:solidFill>
                  <a:srgbClr val="1E293B"/>
                </a:solidFill>
              </a:rPr>
              <a:t>Apply an IP addressing scheme — Plan written before configuration; no duplicates; correct mask and gateway throughout</a:t>
            </a:r>
            <a:endParaRPr lang="en-US" sz="1800"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name="Slide 62">
    <p:bg>
      <p:bgPr>
        <a:solidFill>
          <a:srgbClr val="FFFFFF"/>
        </a:solidFill>
      </p:bgPr>
    </p:bg>
    <p:spTree>
      <p:nvGrpSpPr>
        <p:cNvPr id="1" name=""/>
        <p:cNvGrpSpPr/>
        <p:nvPr/>
      </p:nvGrpSpPr>
      <p:grpSpPr>
        <a:xfrm>
          <a:off x="0" y="0"/>
          <a:ext cx="0" cy="0"/>
          <a:chOff x="0" y="0"/>
          <a:chExt cx="0" cy="0"/>
        </a:xfrm>
      </p:grpSpPr>
      <p:sp>
        <p:nvSpPr>
          <p:cNvPr id="2" name="Shape 0"/>
          <p:cNvSpPr/>
          <p:nvPr/>
        </p:nvSpPr>
        <p:spPr>
          <a:xfrm>
            <a:off x="0" y="0"/>
            <a:ext cx="9144000" cy="822960"/>
          </a:xfrm>
          <a:prstGeom prst="rect">
            <a:avLst/>
          </a:prstGeom>
          <a:solidFill>
            <a:srgbClr val="0F172A"/>
          </a:solidFill>
          <a:ln/>
        </p:spPr>
      </p:sp>
      <p:sp>
        <p:nvSpPr>
          <p:cNvPr id="3" name="Shape 1"/>
          <p:cNvSpPr/>
          <p:nvPr/>
        </p:nvSpPr>
        <p:spPr>
          <a:xfrm>
            <a:off x="0" y="822960"/>
            <a:ext cx="9144000" cy="45720"/>
          </a:xfrm>
          <a:prstGeom prst="rect">
            <a:avLst/>
          </a:prstGeom>
          <a:solidFill>
            <a:srgbClr val="F59E0B"/>
          </a:solidFill>
          <a:ln/>
        </p:spPr>
      </p:sp>
      <p:sp>
        <p:nvSpPr>
          <p:cNvPr id="4" name="Text 2"/>
          <p:cNvSpPr/>
          <p:nvPr/>
        </p:nvSpPr>
        <p:spPr>
          <a:xfrm>
            <a:off x="457200" y="109728"/>
            <a:ext cx="8229600" cy="603504"/>
          </a:xfrm>
          <a:prstGeom prst="rect">
            <a:avLst/>
          </a:prstGeom>
          <a:noFill/>
          <a:ln/>
        </p:spPr>
        <p:txBody>
          <a:bodyPr wrap="square" rtlCol="0" anchor="ctr"/>
          <a:lstStyle/>
          <a:p>
            <a:pPr indent="0" marL="0">
              <a:buNone/>
            </a:pPr>
            <a:r>
              <a:rPr lang="en-US" sz="2000" b="1" dirty="0">
                <a:solidFill>
                  <a:srgbClr val="FFFFFF"/>
                </a:solidFill>
              </a:rPr>
              <a:t>Self-check checklist (cont.)</a:t>
            </a:r>
            <a:endParaRPr lang="en-US" sz="2000" dirty="0"/>
          </a:p>
        </p:txBody>
      </p:sp>
      <p:sp>
        <p:nvSpPr>
          <p:cNvPr id="5" name="Text 3"/>
          <p:cNvSpPr/>
          <p:nvPr/>
        </p:nvSpPr>
        <p:spPr>
          <a:xfrm>
            <a:off x="640080" y="1188720"/>
            <a:ext cx="7863840" cy="3291840"/>
          </a:xfrm>
          <a:prstGeom prst="rect">
            <a:avLst/>
          </a:prstGeom>
          <a:noFill/>
          <a:ln/>
        </p:spPr>
        <p:txBody>
          <a:bodyPr wrap="square" rtlCol="0" anchor="t"/>
          <a:lstStyle/>
          <a:p>
            <a:pPr marL="342900" indent="-342900">
              <a:lnSpc>
                <a:spcPct val="120000"/>
              </a:lnSpc>
              <a:buSzPct val="100000"/>
              <a:buChar char="•"/>
            </a:pPr>
            <a:r>
              <a:rPr lang="en-US" sz="1800" dirty="0">
                <a:solidFill>
                  <a:srgbClr val="1E293B"/>
                </a:solidFill>
              </a:rPr>
              <a:t>Verify connectivity — Full sequence demonstrated from link light through to an external host, each result recorded</a:t>
            </a:r>
            <a:endParaRPr lang="en-US" sz="1800" dirty="0"/>
          </a:p>
          <a:p>
            <a:pPr marL="342900" indent="-342900">
              <a:lnSpc>
                <a:spcPct val="120000"/>
              </a:lnSpc>
              <a:buSzPct val="100000"/>
              <a:buChar char="•"/>
            </a:pPr>
            <a:r>
              <a:rPr lang="en-US" sz="1800" dirty="0">
                <a:solidFill>
                  <a:srgbClr val="1E293B"/>
                </a:solidFill>
              </a:rPr>
              <a:t>Diagnose a fault — Structured search, one change at a time, conclusion supported by evidence</a:t>
            </a:r>
            <a:endParaRPr lang="en-US" sz="1800" dirty="0"/>
          </a:p>
          <a:p>
            <a:pPr marL="342900" indent="-342900">
              <a:lnSpc>
                <a:spcPct val="120000"/>
              </a:lnSpc>
              <a:buSzPct val="100000"/>
              <a:buChar char="•"/>
            </a:pPr>
            <a:r>
              <a:rPr lang="en-US" sz="1800" dirty="0">
                <a:solidFill>
                  <a:srgbClr val="1E293B"/>
                </a:solidFill>
              </a:rPr>
              <a:t>Document the work — Test schedule, patch record and maintenance log complete and legible</a:t>
            </a:r>
            <a:endParaRPr lang="en-US" sz="1800"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name="Slide 63">
    <p:bg>
      <p:bgPr>
        <a:solidFill>
          <a:srgbClr val="FFFFFF"/>
        </a:solidFill>
      </p:bgPr>
    </p:bg>
    <p:spTree>
      <p:nvGrpSpPr>
        <p:cNvPr id="1" name=""/>
        <p:cNvGrpSpPr/>
        <p:nvPr/>
      </p:nvGrpSpPr>
      <p:grpSpPr>
        <a:xfrm>
          <a:off x="0" y="0"/>
          <a:ext cx="0" cy="0"/>
          <a:chOff x="0" y="0"/>
          <a:chExt cx="0" cy="0"/>
        </a:xfrm>
      </p:grpSpPr>
      <p:sp>
        <p:nvSpPr>
          <p:cNvPr id="2" name="Shape 0"/>
          <p:cNvSpPr/>
          <p:nvPr/>
        </p:nvSpPr>
        <p:spPr>
          <a:xfrm>
            <a:off x="0" y="0"/>
            <a:ext cx="9144000" cy="822960"/>
          </a:xfrm>
          <a:prstGeom prst="rect">
            <a:avLst/>
          </a:prstGeom>
          <a:solidFill>
            <a:srgbClr val="0F172A"/>
          </a:solidFill>
          <a:ln/>
        </p:spPr>
      </p:sp>
      <p:sp>
        <p:nvSpPr>
          <p:cNvPr id="3" name="Shape 1"/>
          <p:cNvSpPr/>
          <p:nvPr/>
        </p:nvSpPr>
        <p:spPr>
          <a:xfrm>
            <a:off x="0" y="822960"/>
            <a:ext cx="9144000" cy="45720"/>
          </a:xfrm>
          <a:prstGeom prst="rect">
            <a:avLst/>
          </a:prstGeom>
          <a:solidFill>
            <a:srgbClr val="F59E0B"/>
          </a:solidFill>
          <a:ln/>
        </p:spPr>
      </p:sp>
      <p:sp>
        <p:nvSpPr>
          <p:cNvPr id="4" name="Text 2"/>
          <p:cNvSpPr/>
          <p:nvPr/>
        </p:nvSpPr>
        <p:spPr>
          <a:xfrm>
            <a:off x="457200" y="109728"/>
            <a:ext cx="8229600" cy="603504"/>
          </a:xfrm>
          <a:prstGeom prst="rect">
            <a:avLst/>
          </a:prstGeom>
          <a:noFill/>
          <a:ln/>
        </p:spPr>
        <p:txBody>
          <a:bodyPr wrap="square" rtlCol="0" anchor="ctr"/>
          <a:lstStyle/>
          <a:p>
            <a:pPr indent="0" marL="0">
              <a:buNone/>
            </a:pPr>
            <a:r>
              <a:rPr lang="en-US" sz="2000" b="1" dirty="0">
                <a:solidFill>
                  <a:srgbClr val="FFFFFF"/>
                </a:solidFill>
              </a:rPr>
              <a:t>Written revision questions</a:t>
            </a:r>
            <a:endParaRPr lang="en-US" sz="2000" dirty="0"/>
          </a:p>
        </p:txBody>
      </p:sp>
      <p:sp>
        <p:nvSpPr>
          <p:cNvPr id="5" name="Text 3"/>
          <p:cNvSpPr/>
          <p:nvPr/>
        </p:nvSpPr>
        <p:spPr>
          <a:xfrm>
            <a:off x="640080" y="1188720"/>
            <a:ext cx="7863840" cy="3291840"/>
          </a:xfrm>
          <a:prstGeom prst="rect">
            <a:avLst/>
          </a:prstGeom>
          <a:noFill/>
          <a:ln/>
        </p:spPr>
        <p:txBody>
          <a:bodyPr wrap="square" rtlCol="0" anchor="t"/>
          <a:lstStyle/>
          <a:p>
            <a:pPr marL="342900" indent="-342900">
              <a:lnSpc>
                <a:spcPct val="120000"/>
              </a:lnSpc>
              <a:buSzPct val="100000"/>
              <a:buChar char="•"/>
            </a:pPr>
            <a:r>
              <a:rPr lang="en-US" sz="1800" dirty="0">
                <a:solidFill>
                  <a:srgbClr val="1E293B"/>
                </a:solidFill>
              </a:rPr>
              <a:t>State four network topologies and give one advantage of each</a:t>
            </a:r>
            <a:endParaRPr lang="en-US" sz="1800" dirty="0"/>
          </a:p>
          <a:p>
            <a:pPr marL="342900" indent="-342900">
              <a:lnSpc>
                <a:spcPct val="120000"/>
              </a:lnSpc>
              <a:buSzPct val="100000"/>
              <a:buChar char="•"/>
            </a:pPr>
            <a:r>
              <a:rPr lang="en-US" sz="1800" dirty="0">
                <a:solidFill>
                  <a:srgbClr val="1E293B"/>
                </a:solidFill>
              </a:rPr>
              <a:t>Differentiate between UTP, STP and fibre optic media</a:t>
            </a:r>
            <a:endParaRPr lang="en-US" sz="1800" dirty="0"/>
          </a:p>
          <a:p>
            <a:pPr marL="342900" indent="-342900">
              <a:lnSpc>
                <a:spcPct val="120000"/>
              </a:lnSpc>
              <a:buSzPct val="100000"/>
              <a:buChar char="•"/>
            </a:pPr>
            <a:r>
              <a:rPr lang="en-US" sz="1800" dirty="0">
                <a:solidFill>
                  <a:srgbClr val="1E293B"/>
                </a:solidFill>
              </a:rPr>
              <a:t>List the T568B pin assignments from pin 1 to pin 8</a:t>
            </a:r>
            <a:endParaRPr lang="en-US" sz="1800" dirty="0"/>
          </a:p>
          <a:p>
            <a:pPr marL="342900" indent="-342900">
              <a:lnSpc>
                <a:spcPct val="120000"/>
              </a:lnSpc>
              <a:buSzPct val="100000"/>
              <a:buChar char="•"/>
            </a:pPr>
            <a:r>
              <a:rPr lang="en-US" sz="1800" dirty="0">
                <a:solidFill>
                  <a:srgbClr val="1E293B"/>
                </a:solidFill>
              </a:rPr>
              <a:t>State four hand tools used to terminate UTP cable and the purpose of each</a:t>
            </a:r>
            <a:endParaRPr lang="en-US" sz="1800" dirty="0"/>
          </a:p>
          <a:p>
            <a:pPr marL="342900" indent="-342900">
              <a:lnSpc>
                <a:spcPct val="120000"/>
              </a:lnSpc>
              <a:buSzPct val="100000"/>
              <a:buChar char="•"/>
            </a:pPr>
            <a:r>
              <a:rPr lang="en-US" sz="1800" dirty="0">
                <a:solidFill>
                  <a:srgbClr val="1E293B"/>
                </a:solidFill>
              </a:rPr>
              <a:t>Explain why the untwist at a termination must be kept under 13 mm</a:t>
            </a:r>
            <a:endParaRPr lang="en-US" sz="1800" dirty="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name="Slide 64">
    <p:bg>
      <p:bgPr>
        <a:solidFill>
          <a:srgbClr val="FFFFFF"/>
        </a:solidFill>
      </p:bgPr>
    </p:bg>
    <p:spTree>
      <p:nvGrpSpPr>
        <p:cNvPr id="1" name=""/>
        <p:cNvGrpSpPr/>
        <p:nvPr/>
      </p:nvGrpSpPr>
      <p:grpSpPr>
        <a:xfrm>
          <a:off x="0" y="0"/>
          <a:ext cx="0" cy="0"/>
          <a:chOff x="0" y="0"/>
          <a:chExt cx="0" cy="0"/>
        </a:xfrm>
      </p:grpSpPr>
      <p:sp>
        <p:nvSpPr>
          <p:cNvPr id="2" name="Shape 0"/>
          <p:cNvSpPr/>
          <p:nvPr/>
        </p:nvSpPr>
        <p:spPr>
          <a:xfrm>
            <a:off x="0" y="0"/>
            <a:ext cx="9144000" cy="822960"/>
          </a:xfrm>
          <a:prstGeom prst="rect">
            <a:avLst/>
          </a:prstGeom>
          <a:solidFill>
            <a:srgbClr val="0F172A"/>
          </a:solidFill>
          <a:ln/>
        </p:spPr>
      </p:sp>
      <p:sp>
        <p:nvSpPr>
          <p:cNvPr id="3" name="Shape 1"/>
          <p:cNvSpPr/>
          <p:nvPr/>
        </p:nvSpPr>
        <p:spPr>
          <a:xfrm>
            <a:off x="0" y="822960"/>
            <a:ext cx="9144000" cy="45720"/>
          </a:xfrm>
          <a:prstGeom prst="rect">
            <a:avLst/>
          </a:prstGeom>
          <a:solidFill>
            <a:srgbClr val="F59E0B"/>
          </a:solidFill>
          <a:ln/>
        </p:spPr>
      </p:sp>
      <p:sp>
        <p:nvSpPr>
          <p:cNvPr id="4" name="Text 2"/>
          <p:cNvSpPr/>
          <p:nvPr/>
        </p:nvSpPr>
        <p:spPr>
          <a:xfrm>
            <a:off x="457200" y="109728"/>
            <a:ext cx="8229600" cy="603504"/>
          </a:xfrm>
          <a:prstGeom prst="rect">
            <a:avLst/>
          </a:prstGeom>
          <a:noFill/>
          <a:ln/>
        </p:spPr>
        <p:txBody>
          <a:bodyPr wrap="square" rtlCol="0" anchor="ctr"/>
          <a:lstStyle/>
          <a:p>
            <a:pPr indent="0" marL="0">
              <a:buNone/>
            </a:pPr>
            <a:r>
              <a:rPr lang="en-US" sz="2000" b="1" dirty="0">
                <a:solidFill>
                  <a:srgbClr val="FFFFFF"/>
                </a:solidFill>
              </a:rPr>
              <a:t>Written revision questions (cont.)</a:t>
            </a:r>
            <a:endParaRPr lang="en-US" sz="2000" dirty="0"/>
          </a:p>
        </p:txBody>
      </p:sp>
      <p:sp>
        <p:nvSpPr>
          <p:cNvPr id="5" name="Text 3"/>
          <p:cNvSpPr/>
          <p:nvPr/>
        </p:nvSpPr>
        <p:spPr>
          <a:xfrm>
            <a:off x="640080" y="1188720"/>
            <a:ext cx="7863840" cy="3291840"/>
          </a:xfrm>
          <a:prstGeom prst="rect">
            <a:avLst/>
          </a:prstGeom>
          <a:noFill/>
          <a:ln/>
        </p:spPr>
        <p:txBody>
          <a:bodyPr wrap="square" rtlCol="0" anchor="t"/>
          <a:lstStyle/>
          <a:p>
            <a:pPr marL="342900" indent="-342900">
              <a:lnSpc>
                <a:spcPct val="120000"/>
              </a:lnSpc>
              <a:buSzPct val="100000"/>
              <a:buChar char="•"/>
            </a:pPr>
            <a:r>
              <a:rPr lang="en-US" sz="1800" dirty="0">
                <a:solidFill>
                  <a:srgbClr val="1E293B"/>
                </a:solidFill>
              </a:rPr>
              <a:t>State three items of information recorded in a network maintenance log</a:t>
            </a:r>
            <a:endParaRPr lang="en-US" sz="1800" dirty="0"/>
          </a:p>
          <a:p>
            <a:pPr marL="342900" indent="-342900">
              <a:lnSpc>
                <a:spcPct val="120000"/>
              </a:lnSpc>
              <a:buSzPct val="100000"/>
              <a:buChar char="•"/>
            </a:pPr>
            <a:r>
              <a:rPr lang="en-US" sz="1800" dirty="0">
                <a:solidFill>
                  <a:srgbClr val="1E293B"/>
                </a:solidFill>
              </a:rPr>
              <a:t>Describe the T568A and T568B pin assignments and explain the consequence of mixing them on the two ends of a run</a:t>
            </a:r>
            <a:endParaRPr lang="en-US" sz="1800" dirty="0"/>
          </a:p>
          <a:p>
            <a:pPr marL="342900" indent="-342900">
              <a:lnSpc>
                <a:spcPct val="120000"/>
              </a:lnSpc>
              <a:buSzPct val="100000"/>
              <a:buChar char="•"/>
            </a:pPr>
            <a:r>
              <a:rPr lang="en-US" sz="1800" dirty="0">
                <a:solidFill>
                  <a:srgbClr val="1E293B"/>
                </a:solidFill>
              </a:rPr>
              <a:t>Divide 192.168.20.0/24 into four subnets</a:t>
            </a:r>
            <a:endParaRPr lang="en-US" sz="1800" dirty="0"/>
          </a:p>
          <a:p>
            <a:pPr marL="342900" indent="-342900">
              <a:lnSpc>
                <a:spcPct val="120000"/>
              </a:lnSpc>
              <a:buSzPct val="100000"/>
              <a:buChar char="•"/>
            </a:pPr>
            <a:r>
              <a:rPr lang="en-US" sz="1800" dirty="0">
                <a:solidFill>
                  <a:srgbClr val="1E293B"/>
                </a:solidFill>
              </a:rPr>
              <a:t>Explain four rules observed when routing and dressing cables in trunking, giving the reason for each</a:t>
            </a:r>
            <a:endParaRPr lang="en-US" sz="1800" dirty="0"/>
          </a:p>
          <a:p>
            <a:pPr marL="342900" indent="-342900">
              <a:lnSpc>
                <a:spcPct val="120000"/>
              </a:lnSpc>
              <a:buSzPct val="100000"/>
              <a:buChar char="•"/>
            </a:pPr>
            <a:r>
              <a:rPr lang="en-US" sz="1800" dirty="0">
                <a:solidFill>
                  <a:srgbClr val="1E293B"/>
                </a:solidFill>
              </a:rPr>
              <a:t>Set out a structured procedure for diagnosing a workstation that has no network access while its neighbours work normally</a:t>
            </a:r>
            <a:endParaRPr lang="en-US" sz="1800" dirty="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name="Slide 65">
    <p:bg>
      <p:bgPr>
        <a:solidFill>
          <a:srgbClr val="FFFFFF"/>
        </a:solidFill>
      </p:bgPr>
    </p:bg>
    <p:spTree>
      <p:nvGrpSpPr>
        <p:cNvPr id="1" name=""/>
        <p:cNvGrpSpPr/>
        <p:nvPr/>
      </p:nvGrpSpPr>
      <p:grpSpPr>
        <a:xfrm>
          <a:off x="0" y="0"/>
          <a:ext cx="0" cy="0"/>
          <a:chOff x="0" y="0"/>
          <a:chExt cx="0" cy="0"/>
        </a:xfrm>
      </p:grpSpPr>
      <p:sp>
        <p:nvSpPr>
          <p:cNvPr id="2" name="Shape 0"/>
          <p:cNvSpPr/>
          <p:nvPr/>
        </p:nvSpPr>
        <p:spPr>
          <a:xfrm>
            <a:off x="0" y="0"/>
            <a:ext cx="9144000" cy="822960"/>
          </a:xfrm>
          <a:prstGeom prst="rect">
            <a:avLst/>
          </a:prstGeom>
          <a:solidFill>
            <a:srgbClr val="0F172A"/>
          </a:solidFill>
          <a:ln/>
        </p:spPr>
      </p:sp>
      <p:sp>
        <p:nvSpPr>
          <p:cNvPr id="3" name="Shape 1"/>
          <p:cNvSpPr/>
          <p:nvPr/>
        </p:nvSpPr>
        <p:spPr>
          <a:xfrm>
            <a:off x="0" y="822960"/>
            <a:ext cx="9144000" cy="45720"/>
          </a:xfrm>
          <a:prstGeom prst="rect">
            <a:avLst/>
          </a:prstGeom>
          <a:solidFill>
            <a:srgbClr val="F59E0B"/>
          </a:solidFill>
          <a:ln/>
        </p:spPr>
      </p:sp>
      <p:sp>
        <p:nvSpPr>
          <p:cNvPr id="4" name="Text 2"/>
          <p:cNvSpPr/>
          <p:nvPr/>
        </p:nvSpPr>
        <p:spPr>
          <a:xfrm>
            <a:off x="457200" y="109728"/>
            <a:ext cx="8229600" cy="603504"/>
          </a:xfrm>
          <a:prstGeom prst="rect">
            <a:avLst/>
          </a:prstGeom>
          <a:noFill/>
          <a:ln/>
        </p:spPr>
        <p:txBody>
          <a:bodyPr wrap="square" rtlCol="0" anchor="ctr"/>
          <a:lstStyle/>
          <a:p>
            <a:pPr indent="0" marL="0">
              <a:buNone/>
            </a:pPr>
            <a:r>
              <a:rPr lang="en-US" sz="2000" b="1" dirty="0">
                <a:solidFill>
                  <a:srgbClr val="FFFFFF"/>
                </a:solidFill>
              </a:rPr>
              <a:t>Written revision questions (cont.)</a:t>
            </a:r>
            <a:endParaRPr lang="en-US" sz="2000" dirty="0"/>
          </a:p>
        </p:txBody>
      </p:sp>
      <p:sp>
        <p:nvSpPr>
          <p:cNvPr id="5" name="Text 3"/>
          <p:cNvSpPr/>
          <p:nvPr/>
        </p:nvSpPr>
        <p:spPr>
          <a:xfrm>
            <a:off x="640080" y="1188720"/>
            <a:ext cx="7863840" cy="3291840"/>
          </a:xfrm>
          <a:prstGeom prst="rect">
            <a:avLst/>
          </a:prstGeom>
          <a:noFill/>
          <a:ln/>
        </p:spPr>
        <p:txBody>
          <a:bodyPr wrap="square" rtlCol="0" anchor="t"/>
          <a:lstStyle/>
          <a:p>
            <a:pPr marL="342900" indent="-342900">
              <a:lnSpc>
                <a:spcPct val="120000"/>
              </a:lnSpc>
              <a:buSzPct val="100000"/>
              <a:buChar char="•"/>
            </a:pPr>
            <a:r>
              <a:rPr lang="en-US" sz="1800" dirty="0">
                <a:solidFill>
                  <a:srgbClr val="1E293B"/>
                </a:solidFill>
              </a:rPr>
              <a:t>Describe the procedure for replacing a faulty switch in a live network, including the precautions taken</a:t>
            </a:r>
            <a:endParaRPr lang="en-US" sz="1800" dirty="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name="Slide 66">
    <p:bg>
      <p:bgPr>
        <a:solidFill>
          <a:srgbClr val="FFFFFF"/>
        </a:solidFill>
      </p:bgPr>
    </p:bg>
    <p:spTree>
      <p:nvGrpSpPr>
        <p:cNvPr id="1" name=""/>
        <p:cNvGrpSpPr/>
        <p:nvPr/>
      </p:nvGrpSpPr>
      <p:grpSpPr>
        <a:xfrm>
          <a:off x="0" y="0"/>
          <a:ext cx="0" cy="0"/>
          <a:chOff x="0" y="0"/>
          <a:chExt cx="0" cy="0"/>
        </a:xfrm>
      </p:grpSpPr>
      <p:sp>
        <p:nvSpPr>
          <p:cNvPr id="2" name="Shape 0"/>
          <p:cNvSpPr/>
          <p:nvPr/>
        </p:nvSpPr>
        <p:spPr>
          <a:xfrm>
            <a:off x="0" y="0"/>
            <a:ext cx="9144000" cy="822960"/>
          </a:xfrm>
          <a:prstGeom prst="rect">
            <a:avLst/>
          </a:prstGeom>
          <a:solidFill>
            <a:srgbClr val="0F172A"/>
          </a:solidFill>
          <a:ln/>
        </p:spPr>
      </p:sp>
      <p:sp>
        <p:nvSpPr>
          <p:cNvPr id="3" name="Shape 1"/>
          <p:cNvSpPr/>
          <p:nvPr/>
        </p:nvSpPr>
        <p:spPr>
          <a:xfrm>
            <a:off x="0" y="822960"/>
            <a:ext cx="9144000" cy="45720"/>
          </a:xfrm>
          <a:prstGeom prst="rect">
            <a:avLst/>
          </a:prstGeom>
          <a:solidFill>
            <a:srgbClr val="F59E0B"/>
          </a:solidFill>
          <a:ln/>
        </p:spPr>
      </p:sp>
      <p:sp>
        <p:nvSpPr>
          <p:cNvPr id="4" name="Text 2"/>
          <p:cNvSpPr/>
          <p:nvPr/>
        </p:nvSpPr>
        <p:spPr>
          <a:xfrm>
            <a:off x="457200" y="109728"/>
            <a:ext cx="8229600" cy="603504"/>
          </a:xfrm>
          <a:prstGeom prst="rect">
            <a:avLst/>
          </a:prstGeom>
          <a:noFill/>
          <a:ln/>
        </p:spPr>
        <p:txBody>
          <a:bodyPr wrap="square" rtlCol="0" anchor="ctr"/>
          <a:lstStyle/>
          <a:p>
            <a:pPr indent="0" marL="0">
              <a:buNone/>
            </a:pPr>
            <a:r>
              <a:rPr lang="en-US" sz="2000" b="1" dirty="0">
                <a:solidFill>
                  <a:srgbClr val="FFFFFF"/>
                </a:solidFill>
              </a:rPr>
              <a:t>Oral revision questions</a:t>
            </a:r>
            <a:endParaRPr lang="en-US" sz="2000" dirty="0"/>
          </a:p>
        </p:txBody>
      </p:sp>
      <p:sp>
        <p:nvSpPr>
          <p:cNvPr id="5" name="Text 3"/>
          <p:cNvSpPr/>
          <p:nvPr/>
        </p:nvSpPr>
        <p:spPr>
          <a:xfrm>
            <a:off x="640080" y="1188720"/>
            <a:ext cx="7863840" cy="3291840"/>
          </a:xfrm>
          <a:prstGeom prst="rect">
            <a:avLst/>
          </a:prstGeom>
          <a:noFill/>
          <a:ln/>
        </p:spPr>
        <p:txBody>
          <a:bodyPr wrap="square" rtlCol="0" anchor="t"/>
          <a:lstStyle/>
          <a:p>
            <a:pPr marL="342900" indent="-342900">
              <a:lnSpc>
                <a:spcPct val="120000"/>
              </a:lnSpc>
              <a:buSzPct val="100000"/>
              <a:buChar char="•"/>
            </a:pPr>
            <a:r>
              <a:rPr lang="en-US" sz="1800" dirty="0">
                <a:solidFill>
                  <a:srgbClr val="1E293B"/>
                </a:solidFill>
              </a:rPr>
              <a:t>Which four pins differ between T568A and T568B?</a:t>
            </a:r>
            <a:endParaRPr lang="en-US" sz="1800" dirty="0"/>
          </a:p>
          <a:p>
            <a:pPr marL="342900" indent="-342900">
              <a:lnSpc>
                <a:spcPct val="120000"/>
              </a:lnSpc>
              <a:buSzPct val="100000"/>
              <a:buChar char="•"/>
            </a:pPr>
            <a:r>
              <a:rPr lang="en-US" sz="1800" dirty="0">
                <a:solidFill>
                  <a:srgbClr val="1E293B"/>
                </a:solidFill>
              </a:rPr>
              <a:t>Why does a split pair pass a continuity test but fail a wire-map test?</a:t>
            </a:r>
            <a:endParaRPr lang="en-US" sz="1800" dirty="0"/>
          </a:p>
          <a:p>
            <a:pPr marL="342900" indent="-342900">
              <a:lnSpc>
                <a:spcPct val="120000"/>
              </a:lnSpc>
              <a:buSzPct val="100000"/>
              <a:buChar char="•"/>
            </a:pPr>
            <a:r>
              <a:rPr lang="en-US" sz="1800" dirty="0">
                <a:solidFill>
                  <a:srgbClr val="1E293B"/>
                </a:solidFill>
              </a:rPr>
              <a:t>What does a 169.254 address tell you about a workstation?</a:t>
            </a:r>
            <a:endParaRPr lang="en-US" sz="1800" dirty="0"/>
          </a:p>
          <a:p>
            <a:pPr marL="342900" indent="-342900">
              <a:lnSpc>
                <a:spcPct val="120000"/>
              </a:lnSpc>
              <a:buSzPct val="100000"/>
              <a:buChar char="•"/>
            </a:pPr>
            <a:r>
              <a:rPr lang="en-US" sz="1800" dirty="0">
                <a:solidFill>
                  <a:srgbClr val="1E293B"/>
                </a:solidFill>
              </a:rPr>
              <a:t>Why is a bend radius specified for UTP cable?</a:t>
            </a:r>
            <a:endParaRPr lang="en-US" sz="1800" dirty="0"/>
          </a:p>
          <a:p>
            <a:pPr marL="342900" indent="-342900">
              <a:lnSpc>
                <a:spcPct val="120000"/>
              </a:lnSpc>
              <a:buSzPct val="100000"/>
              <a:buChar char="•"/>
            </a:pPr>
            <a:r>
              <a:rPr lang="en-US" sz="1800" dirty="0">
                <a:solidFill>
                  <a:srgbClr val="1E293B"/>
                </a:solidFill>
              </a:rPr>
              <a:t>Which tool would you use first if one switch port shows rising CRC errors?</a:t>
            </a:r>
            <a:endParaRPr lang="en-US" sz="1800" dirty="0"/>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name="Slide 67">
    <p:bg>
      <p:bgPr>
        <a:solidFill>
          <a:srgbClr val="FFFFFF"/>
        </a:solidFill>
      </p:bgPr>
    </p:bg>
    <p:spTree>
      <p:nvGrpSpPr>
        <p:cNvPr id="1" name=""/>
        <p:cNvGrpSpPr/>
        <p:nvPr/>
      </p:nvGrpSpPr>
      <p:grpSpPr>
        <a:xfrm>
          <a:off x="0" y="0"/>
          <a:ext cx="0" cy="0"/>
          <a:chOff x="0" y="0"/>
          <a:chExt cx="0" cy="0"/>
        </a:xfrm>
      </p:grpSpPr>
      <p:sp>
        <p:nvSpPr>
          <p:cNvPr id="2" name="Shape 0"/>
          <p:cNvSpPr/>
          <p:nvPr/>
        </p:nvSpPr>
        <p:spPr>
          <a:xfrm>
            <a:off x="0" y="0"/>
            <a:ext cx="9144000" cy="822960"/>
          </a:xfrm>
          <a:prstGeom prst="rect">
            <a:avLst/>
          </a:prstGeom>
          <a:solidFill>
            <a:srgbClr val="0F172A"/>
          </a:solidFill>
          <a:ln/>
        </p:spPr>
      </p:sp>
      <p:sp>
        <p:nvSpPr>
          <p:cNvPr id="3" name="Shape 1"/>
          <p:cNvSpPr/>
          <p:nvPr/>
        </p:nvSpPr>
        <p:spPr>
          <a:xfrm>
            <a:off x="0" y="822960"/>
            <a:ext cx="9144000" cy="45720"/>
          </a:xfrm>
          <a:prstGeom prst="rect">
            <a:avLst/>
          </a:prstGeom>
          <a:solidFill>
            <a:srgbClr val="F59E0B"/>
          </a:solidFill>
          <a:ln/>
        </p:spPr>
      </p:sp>
      <p:sp>
        <p:nvSpPr>
          <p:cNvPr id="4" name="Text 2"/>
          <p:cNvSpPr/>
          <p:nvPr/>
        </p:nvSpPr>
        <p:spPr>
          <a:xfrm>
            <a:off x="457200" y="109728"/>
            <a:ext cx="8229600" cy="603504"/>
          </a:xfrm>
          <a:prstGeom prst="rect">
            <a:avLst/>
          </a:prstGeom>
          <a:noFill/>
          <a:ln/>
        </p:spPr>
        <p:txBody>
          <a:bodyPr wrap="square" rtlCol="0" anchor="ctr"/>
          <a:lstStyle/>
          <a:p>
            <a:pPr indent="0" marL="0">
              <a:buNone/>
            </a:pPr>
            <a:r>
              <a:rPr lang="en-US" sz="2000" b="1" dirty="0">
                <a:solidFill>
                  <a:srgbClr val="FFFFFF"/>
                </a:solidFill>
              </a:rPr>
              <a:t>Practical revision task</a:t>
            </a:r>
            <a:endParaRPr lang="en-US" sz="2000" dirty="0"/>
          </a:p>
        </p:txBody>
      </p:sp>
      <p:sp>
        <p:nvSpPr>
          <p:cNvPr id="5" name="Text 3"/>
          <p:cNvSpPr/>
          <p:nvPr/>
        </p:nvSpPr>
        <p:spPr>
          <a:xfrm>
            <a:off x="640080" y="1188720"/>
            <a:ext cx="7863840" cy="3291840"/>
          </a:xfrm>
          <a:prstGeom prst="rect">
            <a:avLst/>
          </a:prstGeom>
          <a:noFill/>
          <a:ln/>
        </p:spPr>
        <p:txBody>
          <a:bodyPr wrap="square" rtlCol="0" anchor="t"/>
          <a:lstStyle/>
          <a:p>
            <a:pPr marL="342900" indent="-342900">
              <a:lnSpc>
                <a:spcPct val="120000"/>
              </a:lnSpc>
              <a:buSzPct val="100000"/>
              <a:buChar char="•"/>
            </a:pPr>
            <a:r>
              <a:rPr lang="en-US" sz="1800" dirty="0">
                <a:solidFill>
                  <a:srgbClr val="1E293B"/>
                </a:solidFill>
              </a:rPr>
              <a:t>Terminate two horizontal runs, connect them into a working network with two workstations and a router, apply an addressing plan, and diagnose…</a:t>
            </a:r>
            <a:endParaRPr lang="en-US" sz="1800" dirty="0"/>
          </a:p>
          <a:p>
            <a:pPr marL="342900" indent="-342900">
              <a:lnSpc>
                <a:spcPct val="120000"/>
              </a:lnSpc>
              <a:buSzPct val="100000"/>
              <a:buChar char="•"/>
            </a:pPr>
            <a:r>
              <a:rPr lang="en-US" sz="1800" dirty="0">
                <a:solidFill>
                  <a:srgbClr val="1E293B"/>
                </a:solidFill>
              </a:rPr>
              <a:t>Select and check your tools and materials before starting</a:t>
            </a:r>
            <a:endParaRPr lang="en-US" sz="1800" dirty="0"/>
          </a:p>
          <a:p>
            <a:pPr marL="342900" indent="-342900">
              <a:lnSpc>
                <a:spcPct val="120000"/>
              </a:lnSpc>
              <a:buSzPct val="100000"/>
              <a:buChar char="•"/>
            </a:pPr>
            <a:r>
              <a:rPr lang="en-US" sz="1800" dirty="0">
                <a:solidFill>
                  <a:srgbClr val="1E293B"/>
                </a:solidFill>
              </a:rPr>
              <a:t>Terminate both runs to T568B at outlet and patch panel</a:t>
            </a:r>
            <a:endParaRPr lang="en-US" sz="1800" dirty="0"/>
          </a:p>
          <a:p>
            <a:pPr marL="342900" indent="-342900">
              <a:lnSpc>
                <a:spcPct val="120000"/>
              </a:lnSpc>
              <a:buSzPct val="100000"/>
              <a:buChar char="•"/>
            </a:pPr>
            <a:r>
              <a:rPr lang="en-US" sz="1800" dirty="0">
                <a:solidFill>
                  <a:srgbClr val="1E293B"/>
                </a:solidFill>
              </a:rPr>
              <a:t>Make the patch cords you need and test everything you terminate</a:t>
            </a:r>
            <a:endParaRPr lang="en-US" sz="1800" dirty="0"/>
          </a:p>
          <a:p>
            <a:pPr marL="342900" indent="-342900">
              <a:lnSpc>
                <a:spcPct val="120000"/>
              </a:lnSpc>
              <a:buSzPct val="100000"/>
              <a:buChar char="•"/>
            </a:pPr>
            <a:r>
              <a:rPr lang="en-US" sz="1800" dirty="0">
                <a:solidFill>
                  <a:srgbClr val="1E293B"/>
                </a:solidFill>
              </a:rPr>
              <a:t>Mount and interconnect the devices, then apply the addressing plan</a:t>
            </a:r>
            <a:endParaRPr lang="en-US" sz="1800" dirty="0"/>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name="Slide 68">
    <p:bg>
      <p:bgPr>
        <a:solidFill>
          <a:srgbClr val="FFFFFF"/>
        </a:solidFill>
      </p:bgPr>
    </p:bg>
    <p:spTree>
      <p:nvGrpSpPr>
        <p:cNvPr id="1" name=""/>
        <p:cNvGrpSpPr/>
        <p:nvPr/>
      </p:nvGrpSpPr>
      <p:grpSpPr>
        <a:xfrm>
          <a:off x="0" y="0"/>
          <a:ext cx="0" cy="0"/>
          <a:chOff x="0" y="0"/>
          <a:chExt cx="0" cy="0"/>
        </a:xfrm>
      </p:grpSpPr>
      <p:sp>
        <p:nvSpPr>
          <p:cNvPr id="2" name="Shape 0"/>
          <p:cNvSpPr/>
          <p:nvPr/>
        </p:nvSpPr>
        <p:spPr>
          <a:xfrm>
            <a:off x="0" y="0"/>
            <a:ext cx="9144000" cy="822960"/>
          </a:xfrm>
          <a:prstGeom prst="rect">
            <a:avLst/>
          </a:prstGeom>
          <a:solidFill>
            <a:srgbClr val="0F172A"/>
          </a:solidFill>
          <a:ln/>
        </p:spPr>
      </p:sp>
      <p:sp>
        <p:nvSpPr>
          <p:cNvPr id="3" name="Shape 1"/>
          <p:cNvSpPr/>
          <p:nvPr/>
        </p:nvSpPr>
        <p:spPr>
          <a:xfrm>
            <a:off x="0" y="822960"/>
            <a:ext cx="9144000" cy="45720"/>
          </a:xfrm>
          <a:prstGeom prst="rect">
            <a:avLst/>
          </a:prstGeom>
          <a:solidFill>
            <a:srgbClr val="F59E0B"/>
          </a:solidFill>
          <a:ln/>
        </p:spPr>
      </p:sp>
      <p:sp>
        <p:nvSpPr>
          <p:cNvPr id="4" name="Text 2"/>
          <p:cNvSpPr/>
          <p:nvPr/>
        </p:nvSpPr>
        <p:spPr>
          <a:xfrm>
            <a:off x="457200" y="109728"/>
            <a:ext cx="8229600" cy="603504"/>
          </a:xfrm>
          <a:prstGeom prst="rect">
            <a:avLst/>
          </a:prstGeom>
          <a:noFill/>
          <a:ln/>
        </p:spPr>
        <p:txBody>
          <a:bodyPr wrap="square" rtlCol="0" anchor="ctr"/>
          <a:lstStyle/>
          <a:p>
            <a:pPr indent="0" marL="0">
              <a:buNone/>
            </a:pPr>
            <a:r>
              <a:rPr lang="en-US" sz="2000" b="1" dirty="0">
                <a:solidFill>
                  <a:srgbClr val="FFFFFF"/>
                </a:solidFill>
              </a:rPr>
              <a:t>Practical revision task (cont.)</a:t>
            </a:r>
            <a:endParaRPr lang="en-US" sz="2000" dirty="0"/>
          </a:p>
        </p:txBody>
      </p:sp>
      <p:sp>
        <p:nvSpPr>
          <p:cNvPr id="5" name="Text 3"/>
          <p:cNvSpPr/>
          <p:nvPr/>
        </p:nvSpPr>
        <p:spPr>
          <a:xfrm>
            <a:off x="640080" y="1188720"/>
            <a:ext cx="7863840" cy="3291840"/>
          </a:xfrm>
          <a:prstGeom prst="rect">
            <a:avLst/>
          </a:prstGeom>
          <a:noFill/>
          <a:ln/>
        </p:spPr>
        <p:txBody>
          <a:bodyPr wrap="square" rtlCol="0" anchor="t"/>
          <a:lstStyle/>
          <a:p>
            <a:pPr marL="342900" indent="-342900">
              <a:lnSpc>
                <a:spcPct val="120000"/>
              </a:lnSpc>
              <a:buSzPct val="100000"/>
              <a:buChar char="•"/>
            </a:pPr>
            <a:r>
              <a:rPr lang="en-US" sz="1800" dirty="0">
                <a:solidFill>
                  <a:srgbClr val="1E293B"/>
                </a:solidFill>
              </a:rPr>
              <a:t>Prove connectivity with the full verification sequence and record each result</a:t>
            </a:r>
            <a:endParaRPr lang="en-US" sz="1800" dirty="0"/>
          </a:p>
          <a:p>
            <a:pPr marL="342900" indent="-342900">
              <a:lnSpc>
                <a:spcPct val="120000"/>
              </a:lnSpc>
              <a:buSzPct val="100000"/>
              <a:buChar char="•"/>
            </a:pPr>
            <a:r>
              <a:rPr lang="en-US" sz="1800" dirty="0">
                <a:solidFill>
                  <a:srgbClr val="1E293B"/>
                </a:solidFill>
              </a:rPr>
              <a:t>Diagnose, repair and document the fault the assessor introduces</a:t>
            </a:r>
            <a:endParaRPr lang="en-US" sz="1800" dirty="0"/>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name="Slide 69">
    <p:bg>
      <p:bgPr>
        <a:solidFill>
          <a:srgbClr val="FFFFFF"/>
        </a:solidFill>
      </p:bgPr>
    </p:bg>
    <p:spTree>
      <p:nvGrpSpPr>
        <p:cNvPr id="1" name=""/>
        <p:cNvGrpSpPr/>
        <p:nvPr/>
      </p:nvGrpSpPr>
      <p:grpSpPr>
        <a:xfrm>
          <a:off x="0" y="0"/>
          <a:ext cx="0" cy="0"/>
          <a:chOff x="0" y="0"/>
          <a:chExt cx="0" cy="0"/>
        </a:xfrm>
      </p:grpSpPr>
      <p:sp>
        <p:nvSpPr>
          <p:cNvPr id="2" name="Shape 0"/>
          <p:cNvSpPr/>
          <p:nvPr/>
        </p:nvSpPr>
        <p:spPr>
          <a:xfrm>
            <a:off x="0" y="0"/>
            <a:ext cx="9144000" cy="822960"/>
          </a:xfrm>
          <a:prstGeom prst="rect">
            <a:avLst/>
          </a:prstGeom>
          <a:solidFill>
            <a:srgbClr val="0F172A"/>
          </a:solidFill>
          <a:ln/>
        </p:spPr>
      </p:sp>
      <p:sp>
        <p:nvSpPr>
          <p:cNvPr id="3" name="Shape 1"/>
          <p:cNvSpPr/>
          <p:nvPr/>
        </p:nvSpPr>
        <p:spPr>
          <a:xfrm>
            <a:off x="0" y="822960"/>
            <a:ext cx="9144000" cy="45720"/>
          </a:xfrm>
          <a:prstGeom prst="rect">
            <a:avLst/>
          </a:prstGeom>
          <a:solidFill>
            <a:srgbClr val="F59E0B"/>
          </a:solidFill>
          <a:ln/>
        </p:spPr>
      </p:sp>
      <p:sp>
        <p:nvSpPr>
          <p:cNvPr id="4" name="Text 2"/>
          <p:cNvSpPr/>
          <p:nvPr/>
        </p:nvSpPr>
        <p:spPr>
          <a:xfrm>
            <a:off x="457200" y="109728"/>
            <a:ext cx="8229600" cy="603504"/>
          </a:xfrm>
          <a:prstGeom prst="rect">
            <a:avLst/>
          </a:prstGeom>
          <a:noFill/>
          <a:ln/>
        </p:spPr>
        <p:txBody>
          <a:bodyPr wrap="square" rtlCol="0" anchor="ctr"/>
          <a:lstStyle/>
          <a:p>
            <a:pPr indent="0" marL="0">
              <a:buNone/>
            </a:pPr>
            <a:r>
              <a:rPr lang="en-US" sz="2000" b="1" dirty="0">
                <a:solidFill>
                  <a:srgbClr val="FFFFFF"/>
                </a:solidFill>
              </a:rPr>
              <a:t>References</a:t>
            </a:r>
            <a:endParaRPr lang="en-US" sz="2000" dirty="0"/>
          </a:p>
        </p:txBody>
      </p:sp>
      <p:sp>
        <p:nvSpPr>
          <p:cNvPr id="5" name="Text 3"/>
          <p:cNvSpPr/>
          <p:nvPr/>
        </p:nvSpPr>
        <p:spPr>
          <a:xfrm>
            <a:off x="640080" y="1188720"/>
            <a:ext cx="7863840" cy="3291840"/>
          </a:xfrm>
          <a:prstGeom prst="rect">
            <a:avLst/>
          </a:prstGeom>
          <a:noFill/>
          <a:ln/>
        </p:spPr>
        <p:txBody>
          <a:bodyPr wrap="square" rtlCol="0" anchor="t"/>
          <a:lstStyle/>
          <a:p>
            <a:pPr marL="342900" indent="-342900">
              <a:lnSpc>
                <a:spcPct val="120000"/>
              </a:lnSpc>
              <a:buSzPct val="100000"/>
              <a:buChar char="•"/>
            </a:pPr>
            <a:r>
              <a:rPr lang="en-US" sz="1800" dirty="0">
                <a:solidFill>
                  <a:srgbClr val="1E293B"/>
                </a:solidFill>
              </a:rPr>
              <a:t>ANSI/TIA-568 series — Commercial Building Telecommunications Cabling Standard</a:t>
            </a:r>
            <a:endParaRPr lang="en-US" sz="1800" dirty="0"/>
          </a:p>
          <a:p>
            <a:pPr marL="342900" indent="-342900">
              <a:lnSpc>
                <a:spcPct val="120000"/>
              </a:lnSpc>
              <a:buSzPct val="100000"/>
              <a:buChar char="•"/>
            </a:pPr>
            <a:r>
              <a:rPr lang="en-US" sz="1800" dirty="0">
                <a:solidFill>
                  <a:srgbClr val="1E293B"/>
                </a:solidFill>
              </a:rPr>
              <a:t>ISO/IEC 11801 — Information technology: generic cabling for customer premises</a:t>
            </a:r>
            <a:endParaRPr lang="en-US" sz="1800" dirty="0"/>
          </a:p>
          <a:p>
            <a:pPr marL="342900" indent="-342900">
              <a:lnSpc>
                <a:spcPct val="120000"/>
              </a:lnSpc>
              <a:buSzPct val="100000"/>
              <a:buChar char="•"/>
            </a:pPr>
            <a:r>
              <a:rPr lang="en-US" sz="1800" dirty="0">
                <a:solidFill>
                  <a:srgbClr val="1E293B"/>
                </a:solidFill>
              </a:rPr>
              <a:t>Kenya Occupational Safety and Health Act, 2007 — duties when working at height and on electrical installations</a:t>
            </a:r>
            <a:endParaRPr lang="en-US" sz="1800" dirty="0"/>
          </a:p>
          <a:p>
            <a:pPr marL="342900" indent="-342900">
              <a:lnSpc>
                <a:spcPct val="120000"/>
              </a:lnSpc>
              <a:buSzPct val="100000"/>
              <a:buChar char="•"/>
            </a:pPr>
            <a:r>
              <a:rPr lang="en-US" sz="1800" dirty="0">
                <a:solidFill>
                  <a:srgbClr val="1E293B"/>
                </a:solidFill>
              </a:rPr>
              <a:t>Manufacturer's installation instructions for the connectors, outlets and patch panels in use on site</a:t>
            </a:r>
            <a:endParaRPr lang="en-US" sz="1800" dirty="0"/>
          </a:p>
          <a:p>
            <a:pPr marL="342900" indent="-342900">
              <a:lnSpc>
                <a:spcPct val="120000"/>
              </a:lnSpc>
              <a:buSzPct val="100000"/>
              <a:buChar char="•"/>
            </a:pPr>
            <a:r>
              <a:rPr lang="en-US" sz="1800" dirty="0">
                <a:solidFill>
                  <a:srgbClr val="1E293B"/>
                </a:solidFill>
              </a:rPr>
              <a:t>TVET CDACC curriculum for Computer Network Setup, unit code 0612 351 03A</a:t>
            </a:r>
            <a:endParaRPr lang="en-US" sz="18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bg>
      <p:bgPr>
        <a:solidFill>
          <a:srgbClr val="FFFFFF"/>
        </a:solidFill>
      </p:bgPr>
    </p:bg>
    <p:spTree>
      <p:nvGrpSpPr>
        <p:cNvPr id="1" name=""/>
        <p:cNvGrpSpPr/>
        <p:nvPr/>
      </p:nvGrpSpPr>
      <p:grpSpPr>
        <a:xfrm>
          <a:off x="0" y="0"/>
          <a:ext cx="0" cy="0"/>
          <a:chOff x="0" y="0"/>
          <a:chExt cx="0" cy="0"/>
        </a:xfrm>
      </p:grpSpPr>
      <p:sp>
        <p:nvSpPr>
          <p:cNvPr id="2" name="Shape 0"/>
          <p:cNvSpPr/>
          <p:nvPr/>
        </p:nvSpPr>
        <p:spPr>
          <a:xfrm>
            <a:off x="0" y="0"/>
            <a:ext cx="9144000" cy="822960"/>
          </a:xfrm>
          <a:prstGeom prst="rect">
            <a:avLst/>
          </a:prstGeom>
          <a:solidFill>
            <a:srgbClr val="0F172A"/>
          </a:solidFill>
          <a:ln/>
        </p:spPr>
      </p:sp>
      <p:sp>
        <p:nvSpPr>
          <p:cNvPr id="3" name="Shape 1"/>
          <p:cNvSpPr/>
          <p:nvPr/>
        </p:nvSpPr>
        <p:spPr>
          <a:xfrm>
            <a:off x="0" y="822960"/>
            <a:ext cx="9144000" cy="45720"/>
          </a:xfrm>
          <a:prstGeom prst="rect">
            <a:avLst/>
          </a:prstGeom>
          <a:solidFill>
            <a:srgbClr val="F59E0B"/>
          </a:solidFill>
          <a:ln/>
        </p:spPr>
      </p:sp>
      <p:sp>
        <p:nvSpPr>
          <p:cNvPr id="4" name="Text 2"/>
          <p:cNvSpPr/>
          <p:nvPr/>
        </p:nvSpPr>
        <p:spPr>
          <a:xfrm>
            <a:off x="457200" y="109728"/>
            <a:ext cx="8229600" cy="603504"/>
          </a:xfrm>
          <a:prstGeom prst="rect">
            <a:avLst/>
          </a:prstGeom>
          <a:noFill/>
          <a:ln/>
        </p:spPr>
        <p:txBody>
          <a:bodyPr wrap="square" rtlCol="0" anchor="ctr"/>
          <a:lstStyle/>
          <a:p>
            <a:pPr indent="0" marL="0">
              <a:buNone/>
            </a:pPr>
            <a:r>
              <a:rPr lang="en-US" sz="2000" b="1" dirty="0">
                <a:solidFill>
                  <a:srgbClr val="FFFFFF"/>
                </a:solidFill>
              </a:rPr>
              <a:t>Network types and topologies (cont.)</a:t>
            </a:r>
            <a:endParaRPr lang="en-US" sz="2000" dirty="0"/>
          </a:p>
        </p:txBody>
      </p:sp>
      <p:sp>
        <p:nvSpPr>
          <p:cNvPr id="5" name="Text 3"/>
          <p:cNvSpPr/>
          <p:nvPr/>
        </p:nvSpPr>
        <p:spPr>
          <a:xfrm>
            <a:off x="640080" y="1188720"/>
            <a:ext cx="7863840" cy="3291840"/>
          </a:xfrm>
          <a:prstGeom prst="rect">
            <a:avLst/>
          </a:prstGeom>
          <a:noFill/>
          <a:ln/>
        </p:spPr>
        <p:txBody>
          <a:bodyPr wrap="square" rtlCol="0" anchor="t"/>
          <a:lstStyle/>
          <a:p>
            <a:pPr marL="342900" indent="-342900">
              <a:lnSpc>
                <a:spcPct val="120000"/>
              </a:lnSpc>
              <a:buSzPct val="100000"/>
              <a:buChar char="•"/>
            </a:pPr>
            <a:r>
              <a:rPr lang="en-US" sz="1800" dirty="0">
                <a:solidFill>
                  <a:srgbClr val="1E293B"/>
                </a:solidFill>
              </a:rPr>
              <a:t>Hybrid — real installations are usually a star at each floor, joined into a tree by the backbone</a:t>
            </a:r>
            <a:endParaRPr lang="en-US" sz="1800" dirty="0"/>
          </a:p>
          <a:p>
            <a:pPr marL="342900" indent="-342900">
              <a:lnSpc>
                <a:spcPct val="120000"/>
              </a:lnSpc>
              <a:buSzPct val="100000"/>
              <a:buChar char="•"/>
            </a:pPr>
            <a:r>
              <a:rPr lang="en-US" sz="1800" dirty="0">
                <a:solidFill>
                  <a:srgbClr val="1E293B"/>
                </a:solidFill>
              </a:rPr>
              <a:t>Example: A 24-user office: one switch in a floor cabinet, one cable per desk — a star</a:t>
            </a:r>
            <a:endParaRPr lang="en-US" sz="1800" dirty="0"/>
          </a:p>
          <a:p>
            <a:pPr marL="342900" indent="-342900">
              <a:lnSpc>
                <a:spcPct val="120000"/>
              </a:lnSpc>
              <a:buSzPct val="100000"/>
              <a:buChar char="•"/>
            </a:pPr>
            <a:r>
              <a:rPr lang="en-US" sz="1800" dirty="0">
                <a:solidFill>
                  <a:srgbClr val="1E293B"/>
                </a:solidFill>
              </a:rPr>
              <a:t>Example: Three floors, each with its own switch, all uplinked to a core switch in the server room — a tree of stars</a:t>
            </a:r>
            <a:endParaRPr lang="en-US" sz="1800" dirty="0"/>
          </a:p>
          <a:p>
            <a:pPr marL="342900" indent="-342900">
              <a:lnSpc>
                <a:spcPct val="120000"/>
              </a:lnSpc>
              <a:buSzPct val="100000"/>
              <a:buChar char="•"/>
            </a:pPr>
            <a:r>
              <a:rPr lang="en-US" sz="1800" dirty="0">
                <a:solidFill>
                  <a:srgbClr val="1E293B"/>
                </a:solidFill>
              </a:rPr>
              <a:t>Example: Two core switches cross-linked to both distribution switches so either can fail — a partial mesh</a:t>
            </a:r>
            <a:endParaRPr lang="en-US" sz="18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bg>
      <p:bgPr>
        <a:solidFill>
          <a:srgbClr val="FFFFFF"/>
        </a:solidFill>
      </p:bgPr>
    </p:bg>
    <p:spTree>
      <p:nvGrpSpPr>
        <p:cNvPr id="1" name=""/>
        <p:cNvGrpSpPr/>
        <p:nvPr/>
      </p:nvGrpSpPr>
      <p:grpSpPr>
        <a:xfrm>
          <a:off x="0" y="0"/>
          <a:ext cx="0" cy="0"/>
          <a:chOff x="0" y="0"/>
          <a:chExt cx="0" cy="0"/>
        </a:xfrm>
      </p:grpSpPr>
      <p:sp>
        <p:nvSpPr>
          <p:cNvPr id="2" name="Shape 0"/>
          <p:cNvSpPr/>
          <p:nvPr/>
        </p:nvSpPr>
        <p:spPr>
          <a:xfrm>
            <a:off x="0" y="0"/>
            <a:ext cx="9144000" cy="822960"/>
          </a:xfrm>
          <a:prstGeom prst="rect">
            <a:avLst/>
          </a:prstGeom>
          <a:solidFill>
            <a:srgbClr val="0F172A"/>
          </a:solidFill>
          <a:ln/>
        </p:spPr>
      </p:sp>
      <p:sp>
        <p:nvSpPr>
          <p:cNvPr id="3" name="Shape 1"/>
          <p:cNvSpPr/>
          <p:nvPr/>
        </p:nvSpPr>
        <p:spPr>
          <a:xfrm>
            <a:off x="0" y="822960"/>
            <a:ext cx="9144000" cy="45720"/>
          </a:xfrm>
          <a:prstGeom prst="rect">
            <a:avLst/>
          </a:prstGeom>
          <a:solidFill>
            <a:srgbClr val="F59E0B"/>
          </a:solidFill>
          <a:ln/>
        </p:spPr>
      </p:sp>
      <p:sp>
        <p:nvSpPr>
          <p:cNvPr id="4" name="Text 2"/>
          <p:cNvSpPr/>
          <p:nvPr/>
        </p:nvSpPr>
        <p:spPr>
          <a:xfrm>
            <a:off x="457200" y="109728"/>
            <a:ext cx="8229600" cy="603504"/>
          </a:xfrm>
          <a:prstGeom prst="rect">
            <a:avLst/>
          </a:prstGeom>
          <a:noFill/>
          <a:ln/>
        </p:spPr>
        <p:txBody>
          <a:bodyPr wrap="square" rtlCol="0" anchor="ctr"/>
          <a:lstStyle/>
          <a:p>
            <a:pPr indent="0" marL="0">
              <a:buNone/>
            </a:pPr>
            <a:r>
              <a:rPr lang="en-US" sz="2000" b="1" dirty="0">
                <a:solidFill>
                  <a:srgbClr val="FFFFFF"/>
                </a:solidFill>
              </a:rPr>
              <a:t>Transmission media and when to use each</a:t>
            </a:r>
            <a:endParaRPr lang="en-US" sz="2000" dirty="0"/>
          </a:p>
        </p:txBody>
      </p:sp>
      <p:sp>
        <p:nvSpPr>
          <p:cNvPr id="5" name="Text 3"/>
          <p:cNvSpPr/>
          <p:nvPr/>
        </p:nvSpPr>
        <p:spPr>
          <a:xfrm>
            <a:off x="640080" y="1188720"/>
            <a:ext cx="7863840" cy="3291840"/>
          </a:xfrm>
          <a:prstGeom prst="rect">
            <a:avLst/>
          </a:prstGeom>
          <a:noFill/>
          <a:ln/>
        </p:spPr>
        <p:txBody>
          <a:bodyPr wrap="square" rtlCol="0" anchor="t"/>
          <a:lstStyle/>
          <a:p>
            <a:pPr marL="342900" indent="-342900">
              <a:lnSpc>
                <a:spcPct val="120000"/>
              </a:lnSpc>
              <a:buSzPct val="100000"/>
              <a:buChar char="•"/>
            </a:pPr>
            <a:r>
              <a:rPr lang="en-US" sz="1800" dirty="0">
                <a:solidFill>
                  <a:srgbClr val="1E293B"/>
                </a:solidFill>
              </a:rPr>
              <a:t>Media choice is decided by distance, the electrical environment and the bandwidth you must carry</a:t>
            </a:r>
            <a:endParaRPr lang="en-US" sz="1800" dirty="0"/>
          </a:p>
          <a:p>
            <a:pPr marL="342900" indent="-342900">
              <a:lnSpc>
                <a:spcPct val="120000"/>
              </a:lnSpc>
              <a:buSzPct val="100000"/>
              <a:buChar char="•"/>
            </a:pPr>
            <a:r>
              <a:rPr lang="en-US" sz="1800" dirty="0">
                <a:solidFill>
                  <a:srgbClr val="1E293B"/>
                </a:solidFill>
              </a:rPr>
              <a:t>UTP — four unshielded twisted pairs</a:t>
            </a:r>
            <a:endParaRPr lang="en-US" sz="1800" dirty="0"/>
          </a:p>
          <a:p>
            <a:pPr marL="342900" indent="-342900">
              <a:lnSpc>
                <a:spcPct val="120000"/>
              </a:lnSpc>
              <a:buSzPct val="100000"/>
              <a:buChar char="•"/>
            </a:pPr>
            <a:r>
              <a:rPr lang="en-US" sz="1800" dirty="0">
                <a:solidFill>
                  <a:srgbClr val="1E293B"/>
                </a:solidFill>
              </a:rPr>
              <a:t>STP/FTP — the same pairs with a foil or braid screen and a drain wire</a:t>
            </a:r>
            <a:endParaRPr lang="en-US" sz="1800" dirty="0"/>
          </a:p>
          <a:p>
            <a:pPr marL="342900" indent="-342900">
              <a:lnSpc>
                <a:spcPct val="120000"/>
              </a:lnSpc>
              <a:buSzPct val="100000"/>
              <a:buChar char="•"/>
            </a:pPr>
            <a:r>
              <a:rPr lang="en-US" sz="1800" dirty="0">
                <a:solidFill>
                  <a:srgbClr val="1E293B"/>
                </a:solidFill>
              </a:rPr>
              <a:t>Fibre — light in a glass core</a:t>
            </a:r>
            <a:endParaRPr lang="en-US" sz="1800" dirty="0"/>
          </a:p>
          <a:p>
            <a:pPr marL="342900" indent="-342900">
              <a:lnSpc>
                <a:spcPct val="120000"/>
              </a:lnSpc>
              <a:buSzPct val="100000"/>
              <a:buChar char="•"/>
            </a:pPr>
            <a:r>
              <a:rPr lang="en-US" sz="1800" dirty="0">
                <a:solidFill>
                  <a:srgbClr val="1E293B"/>
                </a:solidFill>
              </a:rPr>
              <a:t>Category matters: Cat 5e to 1 Gbps, Cat 6 to 10 Gbps over short runs, Cat 6A to 10 Gbps over the…</a:t>
            </a:r>
            <a:endParaRPr lang="en-US" sz="18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bg>
      <p:bgPr>
        <a:solidFill>
          <a:srgbClr val="FFFFFF"/>
        </a:solidFill>
      </p:bgPr>
    </p:bg>
    <p:spTree>
      <p:nvGrpSpPr>
        <p:cNvPr id="1" name=""/>
        <p:cNvGrpSpPr/>
        <p:nvPr/>
      </p:nvGrpSpPr>
      <p:grpSpPr>
        <a:xfrm>
          <a:off x="0" y="0"/>
          <a:ext cx="0" cy="0"/>
          <a:chOff x="0" y="0"/>
          <a:chExt cx="0" cy="0"/>
        </a:xfrm>
      </p:grpSpPr>
      <p:sp>
        <p:nvSpPr>
          <p:cNvPr id="2" name="Shape 0"/>
          <p:cNvSpPr/>
          <p:nvPr/>
        </p:nvSpPr>
        <p:spPr>
          <a:xfrm>
            <a:off x="0" y="0"/>
            <a:ext cx="9144000" cy="822960"/>
          </a:xfrm>
          <a:prstGeom prst="rect">
            <a:avLst/>
          </a:prstGeom>
          <a:solidFill>
            <a:srgbClr val="0F172A"/>
          </a:solidFill>
          <a:ln/>
        </p:spPr>
      </p:sp>
      <p:sp>
        <p:nvSpPr>
          <p:cNvPr id="3" name="Shape 1"/>
          <p:cNvSpPr/>
          <p:nvPr/>
        </p:nvSpPr>
        <p:spPr>
          <a:xfrm>
            <a:off x="0" y="822960"/>
            <a:ext cx="9144000" cy="45720"/>
          </a:xfrm>
          <a:prstGeom prst="rect">
            <a:avLst/>
          </a:prstGeom>
          <a:solidFill>
            <a:srgbClr val="F59E0B"/>
          </a:solidFill>
          <a:ln/>
        </p:spPr>
      </p:sp>
      <p:sp>
        <p:nvSpPr>
          <p:cNvPr id="4" name="Text 2"/>
          <p:cNvSpPr/>
          <p:nvPr/>
        </p:nvSpPr>
        <p:spPr>
          <a:xfrm>
            <a:off x="457200" y="109728"/>
            <a:ext cx="8229600" cy="603504"/>
          </a:xfrm>
          <a:prstGeom prst="rect">
            <a:avLst/>
          </a:prstGeom>
          <a:noFill/>
          <a:ln/>
        </p:spPr>
        <p:txBody>
          <a:bodyPr wrap="square" rtlCol="0" anchor="ctr"/>
          <a:lstStyle/>
          <a:p>
            <a:pPr indent="0" marL="0">
              <a:buNone/>
            </a:pPr>
            <a:r>
              <a:rPr lang="en-US" sz="2000" b="1" dirty="0">
                <a:solidFill>
                  <a:srgbClr val="FFFFFF"/>
                </a:solidFill>
              </a:rPr>
              <a:t>Transmission media and when to use each (cont.)</a:t>
            </a:r>
            <a:endParaRPr lang="en-US" sz="2000" dirty="0"/>
          </a:p>
        </p:txBody>
      </p:sp>
      <p:sp>
        <p:nvSpPr>
          <p:cNvPr id="5" name="Text 3"/>
          <p:cNvSpPr/>
          <p:nvPr/>
        </p:nvSpPr>
        <p:spPr>
          <a:xfrm>
            <a:off x="640080" y="1188720"/>
            <a:ext cx="7863840" cy="3291840"/>
          </a:xfrm>
          <a:prstGeom prst="rect">
            <a:avLst/>
          </a:prstGeom>
          <a:noFill/>
          <a:ln/>
        </p:spPr>
        <p:txBody>
          <a:bodyPr wrap="square" rtlCol="0" anchor="t"/>
          <a:lstStyle/>
          <a:p>
            <a:pPr marL="342900" indent="-342900">
              <a:lnSpc>
                <a:spcPct val="120000"/>
              </a:lnSpc>
              <a:buSzPct val="100000"/>
              <a:buChar char="•"/>
            </a:pPr>
            <a:r>
              <a:rPr lang="en-US" sz="1800" dirty="0">
                <a:solidFill>
                  <a:srgbClr val="1E293B"/>
                </a:solidFill>
              </a:rPr>
              <a:t>Example: Desk outlets on all three floors: Cat 6 UTP</a:t>
            </a:r>
            <a:endParaRPr lang="en-US" sz="1800" dirty="0"/>
          </a:p>
          <a:p>
            <a:pPr marL="342900" indent="-342900">
              <a:lnSpc>
                <a:spcPct val="120000"/>
              </a:lnSpc>
              <a:buSzPct val="100000"/>
              <a:buChar char="•"/>
            </a:pPr>
            <a:r>
              <a:rPr lang="en-US" sz="1800" dirty="0">
                <a:solidFill>
                  <a:srgbClr val="1E293B"/>
                </a:solidFill>
              </a:rPr>
              <a:t>Example: The run from the workshop, which passes a welding bay: screened Cat 6A, bonded at both ends</a:t>
            </a:r>
            <a:endParaRPr lang="en-US" sz="1800" dirty="0"/>
          </a:p>
          <a:p>
            <a:pPr marL="342900" indent="-342900">
              <a:lnSpc>
                <a:spcPct val="120000"/>
              </a:lnSpc>
              <a:buSzPct val="100000"/>
              <a:buChar char="•"/>
            </a:pPr>
            <a:r>
              <a:rPr lang="en-US" sz="1800" dirty="0">
                <a:solidFill>
                  <a:srgbClr val="1E293B"/>
                </a:solidFill>
              </a:rPr>
              <a:t>Example: Between the main block and the hostel, 300 m apart: multimode fibre, which also avoids an earth loop between two buildings</a:t>
            </a:r>
            <a:endParaRPr lang="en-US" sz="180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(16:9)</PresentationFormat>
  <Paragraphs>0</Paragraphs>
  <Slides>69</Slides>
  <Notes>69</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69</vt:i4>
      </vt:variant>
    </vt:vector>
  </HeadingPairs>
  <TitlesOfParts>
    <vt:vector size="72" baseType="lpstr">
      <vt:lpstr>Arial</vt:lpstr>
      <vt:lpstr>Calibri</vt: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lpstr>Slide 60</vt:lpstr>
      <vt:lpstr>Slide 61</vt:lpstr>
      <vt:lpstr>Slide 62</vt:lpstr>
      <vt:lpstr>Slide 63</vt:lpstr>
      <vt:lpstr>Slide 64</vt:lpstr>
      <vt:lpstr>Slide 65</vt:lpstr>
      <vt:lpstr>Slide 66</vt:lpstr>
      <vt:lpstr>Slide 67</vt:lpstr>
      <vt:lpstr>Slide 68</vt:lpstr>
      <vt:lpstr>Slide 69</vt:lpstr>
    </vt:vector>
  </TitlesOfParts>
  <Company>Sample Technical Training Institute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Computer Network Setup</dc:title>
  <dc:subject>Teaching Notes</dc:subject>
  <dc:creator>A. Sample</dc:creator>
  <cp:lastModifiedBy>A. Sample</cp:lastModifiedBy>
  <cp:revision>1</cp:revision>
  <dcterms:created xsi:type="dcterms:W3CDTF">2026-08-02T03:44:55Z</dcterms:created>
  <dcterms:modified xsi:type="dcterms:W3CDTF">2026-08-02T03:44:55Z</dcterms:modified>
</cp:coreProperties>
</file>